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ink/ink1.xml" ContentType="application/inkml+xml"/>
  <Override PartName="/ppt/ink/ink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8" r:id="rId4"/>
  </p:sldMasterIdLst>
  <p:notesMasterIdLst>
    <p:notesMasterId r:id="rId32"/>
  </p:notesMasterIdLst>
  <p:sldIdLst>
    <p:sldId id="256" r:id="rId5"/>
    <p:sldId id="408" r:id="rId6"/>
    <p:sldId id="409" r:id="rId7"/>
    <p:sldId id="263" r:id="rId8"/>
    <p:sldId id="328" r:id="rId9"/>
    <p:sldId id="388" r:id="rId10"/>
    <p:sldId id="387" r:id="rId11"/>
    <p:sldId id="389" r:id="rId12"/>
    <p:sldId id="390" r:id="rId13"/>
    <p:sldId id="341" r:id="rId14"/>
    <p:sldId id="391" r:id="rId15"/>
    <p:sldId id="392" r:id="rId16"/>
    <p:sldId id="393" r:id="rId17"/>
    <p:sldId id="394" r:id="rId18"/>
    <p:sldId id="395" r:id="rId19"/>
    <p:sldId id="397" r:id="rId20"/>
    <p:sldId id="396" r:id="rId21"/>
    <p:sldId id="399" r:id="rId22"/>
    <p:sldId id="401" r:id="rId23"/>
    <p:sldId id="398" r:id="rId24"/>
    <p:sldId id="402" r:id="rId25"/>
    <p:sldId id="404" r:id="rId26"/>
    <p:sldId id="403" r:id="rId27"/>
    <p:sldId id="406" r:id="rId28"/>
    <p:sldId id="405" r:id="rId29"/>
    <p:sldId id="407" r:id="rId30"/>
    <p:sldId id="299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EA3D"/>
    <a:srgbClr val="FFD54F"/>
    <a:srgbClr val="FFFFFF"/>
    <a:srgbClr val="E4B429"/>
    <a:srgbClr val="FFFFAA"/>
    <a:srgbClr val="E0249A"/>
    <a:srgbClr val="0073CF"/>
    <a:srgbClr val="57068C"/>
    <a:srgbClr val="FFDB43"/>
    <a:srgbClr val="FDD5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6357" autoAdjust="0"/>
  </p:normalViewPr>
  <p:slideViewPr>
    <p:cSldViewPr snapToGrid="0">
      <p:cViewPr varScale="1">
        <p:scale>
          <a:sx n="92" d="100"/>
          <a:sy n="92" d="100"/>
        </p:scale>
        <p:origin x="720" y="5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30" d="100"/>
        <a:sy n="3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4T06:25:53.6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2600 24575,'2'-23'0,"0"2"0,2-2 0,2 1 0,-1 0 0,2 0 0,11-26 0,5-14 0,42-111 0,17-64 0,-59 128 0,-15 62 0,21-63 0,-13 52 0,-2 1 0,8-78 0,0-2 0,-10 61 0,6-142 0,-19-82 0,-2 105 0,3-269-1365,0 424-5461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4T06:26:19.3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133 110 24575,'-2'35'0,"1"-26"0,0 0 0,0 0 0,1 0 0,0 0 0,1 0 0,0 0 0,0 0 0,1 0 0,0 0 0,0-1 0,6 14 0,-7-21 0,-1 0 0,0-1 0,0 1 0,1 0 0,-1-1 0,0 1 0,1 0 0,-1-1 0,0 1 0,1-1 0,-1 1 0,1-1 0,-1 1 0,1-1 0,-1 1 0,1-1 0,-1 1 0,1-1 0,0 0 0,-1 1 0,1-1 0,0 0 0,-1 0 0,1 1 0,0-1 0,-1 0 0,1 0 0,0 0 0,-1 0 0,1 0 0,0 0 0,-1 0 0,1 0 0,0 0 0,0 0 0,-1 0 0,1 0 0,0-1 0,-1 1 0,1 0 0,-1-1 0,1 1 0,0 0 0,-1-1 0,1 1 0,-1 0 0,1-1 0,-1 1 0,1-1 0,-1 1 0,1-1 0,-1 1 0,1-1 0,-1 0 0,0 1 0,1-1 0,-1 0 0,0 1 0,1-1 0,-1 0 0,0 1 0,0-1 0,0 0 0,0 1 0,0-1 0,0-1 0,9-46 0,-9 44 0,0 1 0,-1-1 0,1 0 0,-1 1 0,0-1 0,0 1 0,0-1 0,-1 1 0,1 0 0,-1 0 0,0-1 0,0 1 0,0 0 0,0 0 0,0 1 0,-1-1 0,1 0 0,-1 1 0,0 0 0,0-1 0,0 1 0,0 0 0,0 0 0,0 1 0,0-1 0,-1 1 0,1 0 0,-1-1 0,1 2 0,-1-1 0,1 0 0,-1 1 0,1-1 0,-1 1 0,0 0 0,1 0 0,-1 1 0,0-1 0,1 1 0,-1-1 0,1 1 0,-1 0 0,1 1 0,0-1 0,-1 0 0,1 1 0,0 0 0,0 0 0,0 0 0,0 0 0,0 0 0,0 1 0,-2 2 0,4-3 0,0-1 0,0 0 0,0 1 0,0-1 0,0 1 0,0 0 0,0-1 0,0 1 0,1 0 0,-1-1 0,1 1 0,-1 0 0,1 0 0,0-1 0,-1 1 0,1 0 0,0 0 0,0-1 0,0 1 0,1 0 0,-1 0 0,0 0 0,1-1 0,-1 1 0,1 0 0,-1 0 0,1-1 0,0 1 0,0-1 0,0 1 0,0-1 0,0 1 0,0-1 0,0 1 0,1-1 0,-1 0 0,0 0 0,1 0 0,-1 1 0,1-1 0,-1-1 0,1 1 0,-1 0 0,1 0 0,0-1 0,-1 1 0,1 0 0,0-1 0,0 0 0,2 1 0,0-1 0,0 0 0,0 0 0,0 0 0,-1-1 0,1 1 0,0-1 0,0 0 0,-1 0 0,1 0 0,0 0 0,-1-1 0,1 0 0,-1 1 0,0-1 0,5-4 0,-7 4 0,1 0 0,-1-1 0,1 1 0,-1-1 0,0 1 0,0-1 0,0 1 0,0-1 0,0 0 0,-1 0 0,1 1 0,-1-1 0,0 0 0,0 0 0,0 0 0,0 1 0,0-1 0,-1 0 0,1 0 0,-1 1 0,0-1 0,-1-3 0,0 2 0,1 1 0,-1-1 0,0 1 0,-1-1 0,1 1 0,-1 0 0,1 0 0,-1 0 0,-5-4 0,7 6 0,1 0 0,-1 0 0,0 1 0,0-1 0,0 0 0,1 0 0,-1 1 0,0-1 0,0 0 0,0 1 0,0-1 0,0 1 0,0 0 0,0-1 0,-1 1 0,1 0 0,0-1 0,0 1 0,0 0 0,0 0 0,0 0 0,0 0 0,-1 0 0,1 0 0,0 0 0,0 1 0,0-1 0,0 0 0,0 1 0,0-1 0,0 1 0,0-1 0,0 1 0,0-1 0,0 1 0,0-1 0,0 1 0,-1 1 0,1 1 0,-1 1 0,1 0 0,0-1 0,0 1 0,0 0 0,0 0 0,1 0 0,-1 0 0,1 0 0,0 0 0,0 0 0,0 0 0,1-1 0,1 6 0,-2-6 0,0 1 0,1-1 0,0 0 0,0 0 0,0 0 0,0 0 0,0 0 0,1 0 0,-1 0 0,1 0 0,0 0 0,0 0 0,0-1 0,0 1 0,0-1 0,1 0 0,2 3 0,-3-4 0,0 0 0,0 0 0,1 0 0,-1 0 0,1 0 0,-1-1 0,1 1 0,-1-1 0,1 1 0,-1-1 0,1 0 0,-1 0 0,1 0 0,0 0 0,-1-1 0,1 1 0,-1-1 0,1 1 0,-1-1 0,0 0 0,1 0 0,-1 0 0,0 0 0,1-1 0,-1 1 0,0-1 0,0 1 0,0-1 0,0 0 0,-1 1 0,1-1 0,0 0 0,-1 0 0,1 0 0,1-3 0,-1 1 0,0-1 0,0 1 0,0 0 0,0-1 0,-1 1 0,0-1 0,0 1 0,0-1 0,0 1 0,-1-1 0,0 0 0,0 1 0,0-1 0,-1 0 0,1 1 0,-1-1 0,0 1 0,-3-9 0,4 12 0,-1 0 0,1 0 0,0 1 0,-1-1 0,1 0 0,-1 0 0,1 1 0,-1-1 0,1 0 0,-1 1 0,0-1 0,1 1 0,-1-1 0,0 1 0,1-1 0,-1 1 0,0-1 0,1 1 0,-1 0 0,0-1 0,0 1 0,0 0 0,1 0 0,-1-1 0,0 1 0,0 0 0,0 0 0,0 0 0,1 0 0,-1 0 0,0 0 0,0 0 0,0 1 0,0-1 0,1 0 0,-1 0 0,0 1 0,0-1 0,0 0 0,1 1 0,-1-1 0,0 1 0,0 0 0,-1 0 0,1 0 0,-1 0 0,1 0 0,0 0 0,-1 1 0,1-1 0,0 0 0,0 1 0,0-1 0,0 1 0,0 0 0,0-1 0,0 1 0,0 0 0,1-1 0,-1 1 0,1 0 0,-1 0 0,0 2 0,1 6 0,1 0 0,0 0 0,0 1 0,1-1 0,5 18 0,-7-26 0,1 0 0,-1-1 0,1 1 0,0 0 0,0-1 0,0 1 0,0-1 0,0 1 0,0-1 0,0 1 0,0-1 0,0 0 0,1 1 0,-1-1 0,1 0 0,-1 0 0,1 0 0,-1 0 0,1 0 0,0 0 0,-1-1 0,1 1 0,0 0 0,-1-1 0,1 1 0,0-1 0,0 0 0,0 0 0,0 0 0,-1 0 0,1 0 0,0 0 0,0 0 0,0 0 0,-1-1 0,1 1 0,0-1 0,0 1 0,-1-1 0,1 0 0,1-1 0,-1 1 0,0 0 0,-1-1 0,1 0 0,-1 1 0,0-1 0,1 0 0,-1 0 0,0 0 0,0 0 0,0 0 0,0 0 0,-1 0 0,1 0 0,0 0 0,-1 0 0,0 0 0,1 0 0,-1-1 0,0 1 0,0 0 0,0 0 0,0 0 0,-1 0 0,0-5 0,0 2 0,1 0 0,-1-1 0,0 1 0,-1 0 0,1 0 0,-1 0 0,0 0 0,0 0 0,-5-6 0,1 4 0,0 0 0,-1 0 0,0 1 0,0-1 0,-15-8 0,20 13 0,-1 1 0,1-1 0,-1 1 0,0 0 0,1 0 0,-1 1 0,0-1 0,1 0 0,-1 1 0,0 0 0,0-1 0,1 1 0,-1 0 0,0 1 0,0-1 0,1 0 0,-1 1 0,0-1 0,0 1 0,1 0 0,-1 0 0,1 0 0,-1 0 0,-4 4 0,4-3 0,0 1 0,1 0 0,-1 0 0,1 0 0,0 0 0,0 0 0,0 1 0,0-1 0,0 1 0,1-1 0,0 1 0,-1 0 0,1 0 0,1-1 0,-1 1 0,0 0 0,1 0 0,0 0 0,0 0 0,0 0 0,0-1 0,1 1 0,1 4 0,-1-1 0,0 1 0,0-1 0,1 0 0,0 0 0,1 0 0,0 0 0,0 0 0,0-1 0,1 1 0,0-1 0,5 7 0,-6-11 0,0 1 0,-1-1 0,1 0 0,0 0 0,0 0 0,0 0 0,1-1 0,-1 1 0,0-1 0,0 0 0,1 0 0,-1 0 0,1 0 0,-1-1 0,1 1 0,-1-1 0,1 0 0,-1 0 0,1 0 0,0-1 0,-1 1 0,1-1 0,-1 0 0,0 0 0,1 0 0,-1 0 0,0-1 0,0 1 0,1-1 0,-1 0 0,0 0 0,-1 0 0,1 0 0,0-1 0,-1 1 0,1-1 0,-1 1 0,0-1 0,1 0 0,-1 0 0,-1 0 0,1 0 0,0 0 0,-1 0 0,0-1 0,2-3 0,-1 0 0,0-1 0,0 1 0,-1 0 0,0 0 0,0-1 0,-1 1 0,0 0 0,0-1 0,-1 1 0,0 0 0,0-1 0,-1 1 0,0 0 0,0 0 0,0 0 0,-1 0 0,0 1 0,-1-1 0,1 1 0,-1-1 0,0 1 0,-1 0 0,0 1 0,0-1 0,0 1 0,0 0 0,-1 0 0,0 1 0,0 0 0,0 0 0,-10-5 0,12 8 0,0-1 0,0 1 0,0 0 0,0 0 0,-1 1 0,1-1 0,0 1 0,0 0 0,-1 0 0,1 0 0,0 1 0,0 0 0,-1-1 0,1 2 0,0-1 0,0 0 0,0 1 0,0 0 0,0-1 0,1 2 0,-1-1 0,0 0 0,1 1 0,0 0 0,-1-1 0,1 1 0,0 0 0,1 1 0,-1-1 0,0 1 0,1-1 0,0 1 0,0 0 0,0 0 0,0-1 0,1 1 0,-1 1 0,1-1 0,0 0 0,0 0 0,1 0 0,-1 1 0,1 6 0,0-5 0,1 0 0,0-1 0,0 1 0,0-1 0,0 1 0,1-1 0,0 0 0,0 0 0,1 0 0,-1 0 0,1 0 0,0 0 0,0 0 0,1-1 0,-1 0 0,1 0 0,8 7 0,-8-8 0,-1-1 0,0 0 0,1 0 0,0 0 0,-1 0 0,1 0 0,0-1 0,0 0 0,0 0 0,0 0 0,0 0 0,0-1 0,0 1 0,0-1 0,0 0 0,1 0 0,-1-1 0,0 1 0,0-1 0,0 0 0,0 0 0,0 0 0,-1-1 0,8-2 0,-8 2 0,1-1 0,-1 1 0,0 0 0,0-1 0,-1 1 0,1-1 0,0 0 0,-1 0 0,1 0 0,-1 0 0,0-1 0,0 1 0,-1-1 0,1 1 0,-1-1 0,1 1 0,-1-1 0,0 0 0,0 0 0,-1 1 0,1-1 0,-1 0 0,0 0 0,0 0 0,0 0 0,-1 0 0,1 1 0,-1-1 0,0 0 0,0 0 0,0 1 0,0-1 0,-3-4 0,0 2 0,-1 1 0,1 0 0,-1 0 0,0 0 0,0 0 0,0 1 0,-1 0 0,1 0 0,-1 1 0,-10-5 0,13 6 0,0 1 0,1-1 0,-1 1 0,0 0 0,-1 0 0,1 0 0,0 0 0,0 1 0,0-1 0,0 1 0,-1 0 0,1 0 0,0 0 0,0 0 0,0 1 0,-1-1 0,1 1 0,0 0 0,0 0 0,0 0 0,0 0 0,0 0 0,0 1 0,-3 1 0,2 2 0,1-1 0,-1 0 0,1 1 0,0-1 0,0 1 0,1 0 0,-1 0 0,1 0 0,0 0 0,1 0 0,-1 1 0,1-1 0,0 0 0,0 11 0,0 5 0,0 1 0,4 29 0,-3-49 0,1 1 0,-1-1 0,0 0 0,1 1 0,-1-1 0,1 0 0,0 1 0,0-1 0,0 0 0,0 0 0,0 0 0,0 0 0,1 0 0,-1 0 0,1 0 0,-1 0 0,1 0 0,0-1 0,-1 1 0,1-1 0,0 1 0,0-1 0,3 2 0,-1-2 0,0 1 0,1-1 0,0 0 0,-1 0 0,1-1 0,-1 1 0,1-1 0,0 0 0,-1 0 0,1 0 0,6-2 0,3-1 0,0 0 0,0-1 0,0-1 0,0 0 0,-1-1 0,24-14 0,-34 16 7,1 1 0,-1-1-1,0 0 1,0 0 0,-1 0-1,1 0 1,-1 0-1,0 0 1,0-1 0,0 1-1,0-1 1,-1 0 0,0 1-1,0-1 1,0 0 0,-1 0-1,1-9 1,-1 11-49,0 1-1,0-1 1,1 1-1,-1-1 1,-1 1-1,1-1 1,0 1 0,-1-1-1,1 1 1,-1-1-1,0 1 1,0 0-1,0-1 1,0 1 0,0 0-1,0 0 1,-1-1-1,1 1 1,-1 0-1,1 0 1,-1 1 0,0-1-1,0 0 1,0 1-1,0-1 1,0 1-1,0-1 1,0 1 0,0 0-1,-1 0 1,1 0-1,-1 0 1,1 0-1,-5 0 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78E97C-1779-4CEE-80D0-5BBB1AC4023D}" type="datetimeFigureOut">
              <a:rPr lang="en-US" smtClean="0"/>
              <a:t>11/14/2024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CEF7D1-689C-4BC1-B59B-4A4CE078EC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1431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CEF7D1-689C-4BC1-B59B-4A4CE078ECD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811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CEF7D1-689C-4BC1-B59B-4A4CE078ECD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1032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4268" y="5670949"/>
            <a:ext cx="2831372" cy="72475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2740" y="1028940"/>
            <a:ext cx="9719960" cy="1474115"/>
          </a:xfrm>
        </p:spPr>
        <p:txBody>
          <a:bodyPr lIns="0" anchor="b">
            <a:noAutofit/>
          </a:bodyPr>
          <a:lstStyle>
            <a:lvl1pPr algn="l">
              <a:defRPr sz="5400" b="1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SLIDE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2740" y="4266821"/>
            <a:ext cx="5486243" cy="666549"/>
          </a:xfrm>
        </p:spPr>
        <p:txBody>
          <a:bodyPr lIns="0" anchor="t">
            <a:normAutofit/>
          </a:bodyPr>
          <a:lstStyle>
            <a:lvl1pPr marL="0" indent="0" algn="l">
              <a:buNone/>
              <a:defRPr sz="1500" b="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2740" y="2642329"/>
            <a:ext cx="1182916" cy="377962"/>
          </a:xfrm>
          <a:solidFill>
            <a:schemeClr val="accent1"/>
          </a:solidFill>
        </p:spPr>
        <p:txBody>
          <a:bodyPr/>
          <a:lstStyle>
            <a:lvl1pPr>
              <a:defRPr sz="11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A318C6E2-4AA5-436E-9815-715E9B2235FA}" type="datetime1">
              <a:rPr lang="en-US" smtClean="0"/>
              <a:t>11/14/2024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6623674" y="6377231"/>
            <a:ext cx="4293708" cy="250337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148416" y="6377231"/>
            <a:ext cx="553900" cy="250337"/>
          </a:xfrm>
        </p:spPr>
        <p:txBody>
          <a:bodyPr/>
          <a:lstStyle>
            <a:lvl1pPr algn="ctr">
              <a:defRPr/>
            </a:lvl1pPr>
          </a:lstStyle>
          <a:p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0" y="0"/>
            <a:ext cx="12192000" cy="397164"/>
            <a:chOff x="421830" y="1342659"/>
            <a:chExt cx="10018760" cy="290558"/>
          </a:xfrm>
        </p:grpSpPr>
        <p:sp>
          <p:nvSpPr>
            <p:cNvPr id="18" name="Rectangle 17"/>
            <p:cNvSpPr/>
            <p:nvPr userDrawn="1"/>
          </p:nvSpPr>
          <p:spPr>
            <a:xfrm>
              <a:off x="421831" y="1487938"/>
              <a:ext cx="2532791" cy="145279"/>
            </a:xfrm>
            <a:prstGeom prst="rect">
              <a:avLst/>
            </a:prstGeom>
            <a:solidFill>
              <a:srgbClr val="FFFF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 userDrawn="1"/>
          </p:nvSpPr>
          <p:spPr>
            <a:xfrm>
              <a:off x="2928836" y="1487938"/>
              <a:ext cx="2503918" cy="145279"/>
            </a:xfrm>
            <a:prstGeom prst="rect">
              <a:avLst/>
            </a:prstGeom>
            <a:solidFill>
              <a:srgbClr val="FFEA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 userDrawn="1"/>
          </p:nvSpPr>
          <p:spPr>
            <a:xfrm>
              <a:off x="5432754" y="1487938"/>
              <a:ext cx="2503918" cy="145279"/>
            </a:xfrm>
            <a:prstGeom prst="rect">
              <a:avLst/>
            </a:prstGeom>
            <a:solidFill>
              <a:srgbClr val="FFD5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 userDrawn="1"/>
          </p:nvSpPr>
          <p:spPr>
            <a:xfrm>
              <a:off x="7936672" y="1487938"/>
              <a:ext cx="2503918" cy="145279"/>
            </a:xfrm>
            <a:prstGeom prst="rect">
              <a:avLst/>
            </a:prstGeom>
            <a:solidFill>
              <a:srgbClr val="E4B4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 userDrawn="1"/>
          </p:nvSpPr>
          <p:spPr>
            <a:xfrm>
              <a:off x="421830" y="1342659"/>
              <a:ext cx="10018759" cy="14527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15592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9881" y="1396192"/>
            <a:ext cx="5542713" cy="670270"/>
          </a:xfrm>
        </p:spPr>
        <p:txBody>
          <a:bodyPr anchor="b">
            <a:noAutofit/>
          </a:bodyPr>
          <a:lstStyle>
            <a:lvl1pPr marL="0" indent="0">
              <a:buNone/>
              <a:defRPr sz="2800" b="1" baseline="0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9881" y="2184400"/>
            <a:ext cx="5542713" cy="3846945"/>
          </a:xfrm>
        </p:spPr>
        <p:txBody>
          <a:bodyPr>
            <a:normAutofit/>
          </a:bodyPr>
          <a:lstStyle>
            <a:lvl1pPr marL="288925" indent="-288925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 sz="2000"/>
            </a:lvl1pPr>
            <a:lvl2pPr marL="6858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 sz="1800"/>
            </a:lvl2pPr>
            <a:lvl3pPr marL="11430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 sz="1600"/>
            </a:lvl3pPr>
            <a:lvl4pPr marL="16002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 sz="1400"/>
            </a:lvl4pPr>
            <a:lvl5pPr marL="20574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6154" y="1396192"/>
            <a:ext cx="5593458" cy="670270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6154" y="2184400"/>
            <a:ext cx="5593458" cy="3846945"/>
          </a:xfrm>
        </p:spPr>
        <p:txBody>
          <a:bodyPr>
            <a:normAutofit/>
          </a:bodyPr>
          <a:lstStyle>
            <a:lvl1pPr marL="288925" indent="-288925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 sz="2000"/>
            </a:lvl1pPr>
            <a:lvl2pPr marL="6858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 sz="1800"/>
            </a:lvl2pPr>
            <a:lvl3pPr marL="11430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 sz="1600"/>
            </a:lvl3pPr>
            <a:lvl4pPr marL="16002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 sz="1400"/>
            </a:lvl4pPr>
            <a:lvl5pPr marL="20574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 hasCustomPrompt="1"/>
          </p:nvPr>
        </p:nvSpPr>
        <p:spPr>
          <a:xfrm>
            <a:off x="259883" y="434108"/>
            <a:ext cx="11569729" cy="89592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F432B-3FBE-4889-963D-BF97BFBB7D3F}" type="datetime1">
              <a:rPr lang="en-US" smtClean="0"/>
              <a:t>11/14/2024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9598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CCC04-1E76-41EE-A8AC-75AD85313D09}" type="datetime1">
              <a:rPr lang="en-US" smtClean="0"/>
              <a:t>11/14/2024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8487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974A9E-84AC-4661-9381-CC35B09E47F7}" type="datetime1">
              <a:rPr lang="en-US" smtClean="0"/>
              <a:t>11/14/2024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3165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_NoBkg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751004" y="6335309"/>
            <a:ext cx="1181114" cy="250337"/>
          </a:xfrm>
        </p:spPr>
        <p:txBody>
          <a:bodyPr/>
          <a:lstStyle/>
          <a:p>
            <a:fld id="{1E55829F-8847-4C2A-8DD0-690EAD78E53F}" type="datetime1">
              <a:rPr lang="en-US" smtClean="0"/>
              <a:t>11/14/2024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D7F9787-DD3A-4646-BB48-620C816C001A}"/>
              </a:ext>
            </a:extLst>
          </p:cNvPr>
          <p:cNvGrpSpPr/>
          <p:nvPr userDrawn="1"/>
        </p:nvGrpSpPr>
        <p:grpSpPr>
          <a:xfrm>
            <a:off x="0" y="0"/>
            <a:ext cx="12192000" cy="397164"/>
            <a:chOff x="421830" y="1342659"/>
            <a:chExt cx="10018760" cy="290558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EE774CE-34EE-2A47-A6A9-4B48522F6F9B}"/>
                </a:ext>
              </a:extLst>
            </p:cNvPr>
            <p:cNvSpPr/>
            <p:nvPr userDrawn="1"/>
          </p:nvSpPr>
          <p:spPr>
            <a:xfrm>
              <a:off x="421831" y="1487938"/>
              <a:ext cx="2532791" cy="145279"/>
            </a:xfrm>
            <a:prstGeom prst="rect">
              <a:avLst/>
            </a:prstGeom>
            <a:solidFill>
              <a:srgbClr val="FFFF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9E01E9A-F832-2C47-AF13-96DA2A545D41}"/>
                </a:ext>
              </a:extLst>
            </p:cNvPr>
            <p:cNvSpPr/>
            <p:nvPr userDrawn="1"/>
          </p:nvSpPr>
          <p:spPr>
            <a:xfrm>
              <a:off x="2928836" y="1487938"/>
              <a:ext cx="2503918" cy="145279"/>
            </a:xfrm>
            <a:prstGeom prst="rect">
              <a:avLst/>
            </a:prstGeom>
            <a:solidFill>
              <a:srgbClr val="FFEA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F87FCA5-98BF-7C4F-A6A8-ABE67A0572DD}"/>
                </a:ext>
              </a:extLst>
            </p:cNvPr>
            <p:cNvSpPr/>
            <p:nvPr userDrawn="1"/>
          </p:nvSpPr>
          <p:spPr>
            <a:xfrm>
              <a:off x="5432754" y="1487938"/>
              <a:ext cx="2503918" cy="145279"/>
            </a:xfrm>
            <a:prstGeom prst="rect">
              <a:avLst/>
            </a:prstGeom>
            <a:solidFill>
              <a:srgbClr val="FFD5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A2F3CFE-9373-F940-8224-EC432E30E4E7}"/>
                </a:ext>
              </a:extLst>
            </p:cNvPr>
            <p:cNvSpPr/>
            <p:nvPr userDrawn="1"/>
          </p:nvSpPr>
          <p:spPr>
            <a:xfrm>
              <a:off x="7936672" y="1487938"/>
              <a:ext cx="2503918" cy="145279"/>
            </a:xfrm>
            <a:prstGeom prst="rect">
              <a:avLst/>
            </a:prstGeom>
            <a:solidFill>
              <a:srgbClr val="E4B4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A861B21-0880-4F42-9446-62738D693F11}"/>
                </a:ext>
              </a:extLst>
            </p:cNvPr>
            <p:cNvSpPr/>
            <p:nvPr userDrawn="1"/>
          </p:nvSpPr>
          <p:spPr>
            <a:xfrm>
              <a:off x="421830" y="1342659"/>
              <a:ext cx="10018759" cy="14527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87678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xt or Quot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930071" y="1237675"/>
            <a:ext cx="4331855" cy="910202"/>
          </a:xfrm>
        </p:spPr>
        <p:txBody>
          <a:bodyPr anchor="b">
            <a:normAutofit/>
          </a:bodyPr>
          <a:lstStyle>
            <a:lvl1pPr algn="ctr">
              <a:defRPr sz="2800" cap="all" baseline="0"/>
            </a:lvl1pPr>
          </a:lstStyle>
          <a:p>
            <a:r>
              <a:rPr lang="en-US" dirty="0"/>
              <a:t>CONTEXT or THEME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0751004" y="6335309"/>
            <a:ext cx="1181114" cy="250337"/>
          </a:xfrm>
        </p:spPr>
        <p:txBody>
          <a:bodyPr/>
          <a:lstStyle/>
          <a:p>
            <a:fld id="{5FDFC970-B950-4395-A833-47227D4A68CA}" type="datetime1">
              <a:rPr lang="en-US" smtClean="0"/>
              <a:t>11/14/2024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3930073" y="2244437"/>
            <a:ext cx="4331855" cy="0"/>
          </a:xfrm>
          <a:prstGeom prst="line">
            <a:avLst/>
          </a:prstGeom>
          <a:ln w="1587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>
            <a:off x="3930073" y="4668983"/>
            <a:ext cx="4331855" cy="0"/>
          </a:xfrm>
          <a:prstGeom prst="line">
            <a:avLst/>
          </a:prstGeom>
          <a:ln w="1587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660400" y="2420360"/>
            <a:ext cx="10871200" cy="2114550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800"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4"/>
          </p:nvPr>
        </p:nvSpPr>
        <p:spPr>
          <a:xfrm>
            <a:off x="3930072" y="4784725"/>
            <a:ext cx="4331855" cy="276225"/>
          </a:xfr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 algn="ctr">
              <a:buNone/>
              <a:defRPr lang="en-US" sz="1200" b="1" cap="all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marL="0" lvl="0" algn="ctr"/>
            <a:r>
              <a:rPr lang="en-US"/>
              <a:t>Click to edit Master text styles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31A6E2A-9139-B54F-B1FF-E0B2EAF2E0A2}"/>
              </a:ext>
            </a:extLst>
          </p:cNvPr>
          <p:cNvGrpSpPr/>
          <p:nvPr userDrawn="1"/>
        </p:nvGrpSpPr>
        <p:grpSpPr>
          <a:xfrm>
            <a:off x="0" y="0"/>
            <a:ext cx="12192000" cy="397164"/>
            <a:chOff x="421830" y="1342659"/>
            <a:chExt cx="10018760" cy="290558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F94BC15-3F11-B846-AE64-D1C8A8E867F5}"/>
                </a:ext>
              </a:extLst>
            </p:cNvPr>
            <p:cNvSpPr/>
            <p:nvPr userDrawn="1"/>
          </p:nvSpPr>
          <p:spPr>
            <a:xfrm>
              <a:off x="421831" y="1487938"/>
              <a:ext cx="2532791" cy="145279"/>
            </a:xfrm>
            <a:prstGeom prst="rect">
              <a:avLst/>
            </a:prstGeom>
            <a:solidFill>
              <a:srgbClr val="FFFF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EB6EE1D-AED7-924E-8D18-B9F1399A910E}"/>
                </a:ext>
              </a:extLst>
            </p:cNvPr>
            <p:cNvSpPr/>
            <p:nvPr userDrawn="1"/>
          </p:nvSpPr>
          <p:spPr>
            <a:xfrm>
              <a:off x="2928836" y="1487938"/>
              <a:ext cx="2503918" cy="145279"/>
            </a:xfrm>
            <a:prstGeom prst="rect">
              <a:avLst/>
            </a:prstGeom>
            <a:solidFill>
              <a:srgbClr val="FFEA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81E2A49-C1E0-024C-876B-A61D2B440E03}"/>
                </a:ext>
              </a:extLst>
            </p:cNvPr>
            <p:cNvSpPr/>
            <p:nvPr userDrawn="1"/>
          </p:nvSpPr>
          <p:spPr>
            <a:xfrm>
              <a:off x="5432754" y="1487938"/>
              <a:ext cx="2503918" cy="145279"/>
            </a:xfrm>
            <a:prstGeom prst="rect">
              <a:avLst/>
            </a:prstGeom>
            <a:solidFill>
              <a:srgbClr val="FFD5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E64F300-FB37-FE41-9129-DD2824002FB5}"/>
                </a:ext>
              </a:extLst>
            </p:cNvPr>
            <p:cNvSpPr/>
            <p:nvPr userDrawn="1"/>
          </p:nvSpPr>
          <p:spPr>
            <a:xfrm>
              <a:off x="7936672" y="1487938"/>
              <a:ext cx="2503918" cy="145279"/>
            </a:xfrm>
            <a:prstGeom prst="rect">
              <a:avLst/>
            </a:prstGeom>
            <a:solidFill>
              <a:srgbClr val="E4B4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DFCAF651-5F7E-0248-8C8E-3A4B3D0F11BA}"/>
                </a:ext>
              </a:extLst>
            </p:cNvPr>
            <p:cNvSpPr/>
            <p:nvPr userDrawn="1"/>
          </p:nvSpPr>
          <p:spPr>
            <a:xfrm>
              <a:off x="421830" y="1342659"/>
              <a:ext cx="10018759" cy="14527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64198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xt or Quote with Phot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6350285" y="845819"/>
            <a:ext cx="5440648" cy="5407201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54362" y="1237675"/>
            <a:ext cx="4331855" cy="910202"/>
          </a:xfrm>
        </p:spPr>
        <p:txBody>
          <a:bodyPr anchor="b">
            <a:normAutofit/>
          </a:bodyPr>
          <a:lstStyle>
            <a:lvl1pPr algn="ctr">
              <a:defRPr sz="2800" cap="all" baseline="0"/>
            </a:lvl1pPr>
          </a:lstStyle>
          <a:p>
            <a:r>
              <a:rPr lang="en-US" dirty="0"/>
              <a:t>CONTEXT or THEME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0751004" y="6335309"/>
            <a:ext cx="1181114" cy="250337"/>
          </a:xfrm>
        </p:spPr>
        <p:txBody>
          <a:bodyPr/>
          <a:lstStyle/>
          <a:p>
            <a:fld id="{5FDFC970-B950-4395-A833-47227D4A68CA}" type="datetime1">
              <a:rPr lang="en-US" smtClean="0"/>
              <a:t>11/14/2024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59882" y="6335309"/>
            <a:ext cx="3887245" cy="250337"/>
          </a:xfrm>
        </p:spPr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5587999" y="6335309"/>
            <a:ext cx="1016000" cy="250337"/>
          </a:xfrm>
        </p:spPr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544943" y="2409026"/>
            <a:ext cx="4950694" cy="2114550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200"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4"/>
          </p:nvPr>
        </p:nvSpPr>
        <p:spPr>
          <a:xfrm>
            <a:off x="854362" y="4784725"/>
            <a:ext cx="4331855" cy="276225"/>
          </a:xfr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 algn="ctr">
              <a:buNone/>
              <a:defRPr lang="en-US" sz="1200" b="1" cap="all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marL="0" lvl="0" algn="ctr"/>
            <a:r>
              <a:rPr lang="en-US"/>
              <a:t>Click to edit Master text styles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854363" y="2244437"/>
            <a:ext cx="4331855" cy="0"/>
          </a:xfrm>
          <a:prstGeom prst="line">
            <a:avLst/>
          </a:prstGeom>
          <a:ln w="1587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>
            <a:off x="854363" y="4668983"/>
            <a:ext cx="4331855" cy="0"/>
          </a:xfrm>
          <a:prstGeom prst="line">
            <a:avLst/>
          </a:prstGeom>
          <a:ln w="1587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FE96372-A208-F546-B7FD-C0747128C2DF}"/>
              </a:ext>
            </a:extLst>
          </p:cNvPr>
          <p:cNvGrpSpPr/>
          <p:nvPr userDrawn="1"/>
        </p:nvGrpSpPr>
        <p:grpSpPr>
          <a:xfrm>
            <a:off x="0" y="0"/>
            <a:ext cx="12192000" cy="397164"/>
            <a:chOff x="421830" y="1342659"/>
            <a:chExt cx="10018760" cy="290558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A30D062-4D3C-FB49-BC12-289C4E63859A}"/>
                </a:ext>
              </a:extLst>
            </p:cNvPr>
            <p:cNvSpPr/>
            <p:nvPr userDrawn="1"/>
          </p:nvSpPr>
          <p:spPr>
            <a:xfrm>
              <a:off x="421831" y="1487938"/>
              <a:ext cx="2532791" cy="145279"/>
            </a:xfrm>
            <a:prstGeom prst="rect">
              <a:avLst/>
            </a:prstGeom>
            <a:solidFill>
              <a:srgbClr val="FFFF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E951BF5-3B10-4647-AE43-6C4FB2FD5AC6}"/>
                </a:ext>
              </a:extLst>
            </p:cNvPr>
            <p:cNvSpPr/>
            <p:nvPr userDrawn="1"/>
          </p:nvSpPr>
          <p:spPr>
            <a:xfrm>
              <a:off x="2928836" y="1487938"/>
              <a:ext cx="2503918" cy="145279"/>
            </a:xfrm>
            <a:prstGeom prst="rect">
              <a:avLst/>
            </a:prstGeom>
            <a:solidFill>
              <a:srgbClr val="FFEA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E7D11F8-300C-DC45-9476-8111932FAB3B}"/>
                </a:ext>
              </a:extLst>
            </p:cNvPr>
            <p:cNvSpPr/>
            <p:nvPr userDrawn="1"/>
          </p:nvSpPr>
          <p:spPr>
            <a:xfrm>
              <a:off x="5432754" y="1487938"/>
              <a:ext cx="2503918" cy="145279"/>
            </a:xfrm>
            <a:prstGeom prst="rect">
              <a:avLst/>
            </a:prstGeom>
            <a:solidFill>
              <a:srgbClr val="FFD5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5A48535B-B3BB-5C4C-B115-599D8CDF7D82}"/>
                </a:ext>
              </a:extLst>
            </p:cNvPr>
            <p:cNvSpPr/>
            <p:nvPr userDrawn="1"/>
          </p:nvSpPr>
          <p:spPr>
            <a:xfrm>
              <a:off x="7936672" y="1487938"/>
              <a:ext cx="2503918" cy="145279"/>
            </a:xfrm>
            <a:prstGeom prst="rect">
              <a:avLst/>
            </a:prstGeom>
            <a:solidFill>
              <a:srgbClr val="E4B4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DEF38F5-382A-BF49-BD63-C36DDD7A004C}"/>
                </a:ext>
              </a:extLst>
            </p:cNvPr>
            <p:cNvSpPr/>
            <p:nvPr userDrawn="1"/>
          </p:nvSpPr>
          <p:spPr>
            <a:xfrm>
              <a:off x="421830" y="1342659"/>
              <a:ext cx="10018759" cy="14527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3317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1550988" y="3461559"/>
            <a:ext cx="9070975" cy="598488"/>
          </a:xfrm>
        </p:spPr>
        <p:txBody>
          <a:bodyPr>
            <a:normAutofit/>
          </a:bodyPr>
          <a:lstStyle>
            <a:lvl1pPr marL="0" indent="0" algn="ctr">
              <a:buNone/>
              <a:defRPr sz="3200"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 err="1"/>
              <a:t>Subheader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7591" y="2382981"/>
            <a:ext cx="11569729" cy="1046019"/>
          </a:xfrm>
        </p:spPr>
        <p:txBody>
          <a:bodyPr anchor="b">
            <a:normAutofit/>
          </a:bodyPr>
          <a:lstStyle>
            <a:lvl1pPr algn="ctr">
              <a:defRPr sz="6000" cap="all" baseline="0"/>
            </a:lvl1pPr>
          </a:lstStyle>
          <a:p>
            <a:r>
              <a:rPr lang="en-US" dirty="0"/>
              <a:t>SECTION DIVIDER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0751004" y="6335309"/>
            <a:ext cx="1181114" cy="250337"/>
          </a:xfrm>
        </p:spPr>
        <p:txBody>
          <a:bodyPr/>
          <a:lstStyle/>
          <a:p>
            <a:fld id="{5FDFC970-B950-4395-A833-47227D4A68CA}" type="datetime1">
              <a:rPr lang="en-US" smtClean="0"/>
              <a:t>11/14/2024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72CD653-AD35-5141-A8C6-BF79EBE4AA02}"/>
              </a:ext>
            </a:extLst>
          </p:cNvPr>
          <p:cNvGrpSpPr/>
          <p:nvPr userDrawn="1"/>
        </p:nvGrpSpPr>
        <p:grpSpPr>
          <a:xfrm>
            <a:off x="0" y="0"/>
            <a:ext cx="12192000" cy="397164"/>
            <a:chOff x="421830" y="1342659"/>
            <a:chExt cx="10018760" cy="290558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08B38EE-3C4F-0B4A-9115-527C95121823}"/>
                </a:ext>
              </a:extLst>
            </p:cNvPr>
            <p:cNvSpPr/>
            <p:nvPr userDrawn="1"/>
          </p:nvSpPr>
          <p:spPr>
            <a:xfrm>
              <a:off x="421831" y="1487938"/>
              <a:ext cx="2532791" cy="145279"/>
            </a:xfrm>
            <a:prstGeom prst="rect">
              <a:avLst/>
            </a:prstGeom>
            <a:solidFill>
              <a:srgbClr val="FFFF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3646519-2BAF-9047-B121-BF7E7F710823}"/>
                </a:ext>
              </a:extLst>
            </p:cNvPr>
            <p:cNvSpPr/>
            <p:nvPr userDrawn="1"/>
          </p:nvSpPr>
          <p:spPr>
            <a:xfrm>
              <a:off x="2928836" y="1487938"/>
              <a:ext cx="2503918" cy="145279"/>
            </a:xfrm>
            <a:prstGeom prst="rect">
              <a:avLst/>
            </a:prstGeom>
            <a:solidFill>
              <a:srgbClr val="FFEA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A4D2608-732A-4741-BC48-7812A87E4D8D}"/>
                </a:ext>
              </a:extLst>
            </p:cNvPr>
            <p:cNvSpPr/>
            <p:nvPr userDrawn="1"/>
          </p:nvSpPr>
          <p:spPr>
            <a:xfrm>
              <a:off x="5432754" y="1487938"/>
              <a:ext cx="2503918" cy="145279"/>
            </a:xfrm>
            <a:prstGeom prst="rect">
              <a:avLst/>
            </a:prstGeom>
            <a:solidFill>
              <a:srgbClr val="FFD5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EF9B098-4EE4-474A-8979-CFAB574D8621}"/>
                </a:ext>
              </a:extLst>
            </p:cNvPr>
            <p:cNvSpPr/>
            <p:nvPr userDrawn="1"/>
          </p:nvSpPr>
          <p:spPr>
            <a:xfrm>
              <a:off x="7936672" y="1487938"/>
              <a:ext cx="2503918" cy="145279"/>
            </a:xfrm>
            <a:prstGeom prst="rect">
              <a:avLst/>
            </a:prstGeom>
            <a:solidFill>
              <a:srgbClr val="E4B4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8D87E91-D511-9145-BCBD-28DFC726F67E}"/>
                </a:ext>
              </a:extLst>
            </p:cNvPr>
            <p:cNvSpPr/>
            <p:nvPr userDrawn="1"/>
          </p:nvSpPr>
          <p:spPr>
            <a:xfrm>
              <a:off x="421830" y="1342659"/>
              <a:ext cx="10018759" cy="14527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67728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1550988" y="3461559"/>
            <a:ext cx="9070975" cy="598488"/>
          </a:xfrm>
        </p:spPr>
        <p:txBody>
          <a:bodyPr>
            <a:normAutofit/>
          </a:bodyPr>
          <a:lstStyle>
            <a:lvl1pPr marL="0" indent="0" algn="ctr">
              <a:buNone/>
              <a:defRPr sz="3200"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 err="1"/>
              <a:t>Subheader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7591" y="2382981"/>
            <a:ext cx="11569729" cy="1046019"/>
          </a:xfrm>
        </p:spPr>
        <p:txBody>
          <a:bodyPr anchor="b">
            <a:normAutofit/>
          </a:bodyPr>
          <a:lstStyle>
            <a:lvl1pPr algn="ctr">
              <a:defRPr sz="6000" cap="all" baseline="0"/>
            </a:lvl1pPr>
          </a:lstStyle>
          <a:p>
            <a:r>
              <a:rPr lang="en-US" dirty="0"/>
              <a:t>SECTION DIVIDER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0751004" y="6335309"/>
            <a:ext cx="1181114" cy="250337"/>
          </a:xfrm>
        </p:spPr>
        <p:txBody>
          <a:bodyPr/>
          <a:lstStyle/>
          <a:p>
            <a:fld id="{5FDFC970-B950-4395-A833-47227D4A68CA}" type="datetime1">
              <a:rPr lang="en-US" smtClean="0"/>
              <a:t>11/14/2024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20DDFC3-6F0D-5E4C-8D30-C78126C00C6D}"/>
              </a:ext>
            </a:extLst>
          </p:cNvPr>
          <p:cNvGrpSpPr/>
          <p:nvPr userDrawn="1"/>
        </p:nvGrpSpPr>
        <p:grpSpPr>
          <a:xfrm>
            <a:off x="0" y="0"/>
            <a:ext cx="12192000" cy="397164"/>
            <a:chOff x="421830" y="1342659"/>
            <a:chExt cx="10018760" cy="290558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6CF758B-0EB2-F34B-BE1F-5B7DBD0D91DF}"/>
                </a:ext>
              </a:extLst>
            </p:cNvPr>
            <p:cNvSpPr/>
            <p:nvPr userDrawn="1"/>
          </p:nvSpPr>
          <p:spPr>
            <a:xfrm>
              <a:off x="421831" y="1487938"/>
              <a:ext cx="2532791" cy="145279"/>
            </a:xfrm>
            <a:prstGeom prst="rect">
              <a:avLst/>
            </a:prstGeom>
            <a:solidFill>
              <a:srgbClr val="FFFF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22C1F90-E5C7-6D46-8B27-E98D1AD0BD1D}"/>
                </a:ext>
              </a:extLst>
            </p:cNvPr>
            <p:cNvSpPr/>
            <p:nvPr userDrawn="1"/>
          </p:nvSpPr>
          <p:spPr>
            <a:xfrm>
              <a:off x="2928836" y="1487938"/>
              <a:ext cx="2503918" cy="145279"/>
            </a:xfrm>
            <a:prstGeom prst="rect">
              <a:avLst/>
            </a:prstGeom>
            <a:solidFill>
              <a:srgbClr val="FFEA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4A86E65-C9CD-3C43-9237-76ACBCE5AEA5}"/>
                </a:ext>
              </a:extLst>
            </p:cNvPr>
            <p:cNvSpPr/>
            <p:nvPr userDrawn="1"/>
          </p:nvSpPr>
          <p:spPr>
            <a:xfrm>
              <a:off x="5432754" y="1487938"/>
              <a:ext cx="2503918" cy="145279"/>
            </a:xfrm>
            <a:prstGeom prst="rect">
              <a:avLst/>
            </a:prstGeom>
            <a:solidFill>
              <a:srgbClr val="FFD5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B0010F3-1A9C-9049-8C1B-2C5FACE57950}"/>
                </a:ext>
              </a:extLst>
            </p:cNvPr>
            <p:cNvSpPr/>
            <p:nvPr userDrawn="1"/>
          </p:nvSpPr>
          <p:spPr>
            <a:xfrm>
              <a:off x="7936672" y="1487938"/>
              <a:ext cx="2503918" cy="145279"/>
            </a:xfrm>
            <a:prstGeom prst="rect">
              <a:avLst/>
            </a:prstGeom>
            <a:solidFill>
              <a:srgbClr val="E4B4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E0527D8-16AA-B94D-A437-8734019F07E3}"/>
                </a:ext>
              </a:extLst>
            </p:cNvPr>
            <p:cNvSpPr/>
            <p:nvPr userDrawn="1"/>
          </p:nvSpPr>
          <p:spPr>
            <a:xfrm>
              <a:off x="421830" y="1342659"/>
              <a:ext cx="10018759" cy="14527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66828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1550988" y="3461559"/>
            <a:ext cx="9070975" cy="598488"/>
          </a:xfr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 err="1"/>
              <a:t>Subheader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7591" y="2382981"/>
            <a:ext cx="11569729" cy="1046019"/>
          </a:xfrm>
        </p:spPr>
        <p:txBody>
          <a:bodyPr anchor="b">
            <a:normAutofit/>
          </a:bodyPr>
          <a:lstStyle>
            <a:lvl1pPr algn="ctr">
              <a:defRPr sz="600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DIVIDER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0751004" y="6335309"/>
            <a:ext cx="1181114" cy="2503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FDFC970-B950-4395-A833-47227D4A68CA}" type="datetime1">
              <a:rPr lang="en-US" smtClean="0"/>
              <a:pPr/>
              <a:t>11/14/2024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740DD73-AC1C-0641-8C33-791A62EF34B7}"/>
              </a:ext>
            </a:extLst>
          </p:cNvPr>
          <p:cNvGrpSpPr/>
          <p:nvPr userDrawn="1"/>
        </p:nvGrpSpPr>
        <p:grpSpPr>
          <a:xfrm>
            <a:off x="0" y="0"/>
            <a:ext cx="12192000" cy="397164"/>
            <a:chOff x="421830" y="1342659"/>
            <a:chExt cx="10018760" cy="290558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0B8DB0B-D7AD-E443-A9FA-6978FE21FA00}"/>
                </a:ext>
              </a:extLst>
            </p:cNvPr>
            <p:cNvSpPr/>
            <p:nvPr userDrawn="1"/>
          </p:nvSpPr>
          <p:spPr>
            <a:xfrm>
              <a:off x="421831" y="1487938"/>
              <a:ext cx="2532791" cy="145279"/>
            </a:xfrm>
            <a:prstGeom prst="rect">
              <a:avLst/>
            </a:prstGeom>
            <a:solidFill>
              <a:srgbClr val="FFFF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FFEB15A-A8CF-CA4A-BCB9-2DEEC6268E6B}"/>
                </a:ext>
              </a:extLst>
            </p:cNvPr>
            <p:cNvSpPr/>
            <p:nvPr userDrawn="1"/>
          </p:nvSpPr>
          <p:spPr>
            <a:xfrm>
              <a:off x="2928836" y="1487938"/>
              <a:ext cx="2503918" cy="145279"/>
            </a:xfrm>
            <a:prstGeom prst="rect">
              <a:avLst/>
            </a:prstGeom>
            <a:solidFill>
              <a:srgbClr val="FFEA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02309BB-A9D7-E64D-8EF7-0E490151B952}"/>
                </a:ext>
              </a:extLst>
            </p:cNvPr>
            <p:cNvSpPr/>
            <p:nvPr userDrawn="1"/>
          </p:nvSpPr>
          <p:spPr>
            <a:xfrm>
              <a:off x="5432754" y="1487938"/>
              <a:ext cx="2503918" cy="145279"/>
            </a:xfrm>
            <a:prstGeom prst="rect">
              <a:avLst/>
            </a:prstGeom>
            <a:solidFill>
              <a:srgbClr val="FFD5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CB22BAE-45F8-9D49-A3CD-17513F341915}"/>
                </a:ext>
              </a:extLst>
            </p:cNvPr>
            <p:cNvSpPr/>
            <p:nvPr userDrawn="1"/>
          </p:nvSpPr>
          <p:spPr>
            <a:xfrm>
              <a:off x="7936672" y="1487938"/>
              <a:ext cx="2503918" cy="145279"/>
            </a:xfrm>
            <a:prstGeom prst="rect">
              <a:avLst/>
            </a:prstGeom>
            <a:solidFill>
              <a:srgbClr val="E4B4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4567BB1-0BFA-DE41-9739-5EC1F580B29E}"/>
                </a:ext>
              </a:extLst>
            </p:cNvPr>
            <p:cNvSpPr/>
            <p:nvPr userDrawn="1"/>
          </p:nvSpPr>
          <p:spPr>
            <a:xfrm>
              <a:off x="421830" y="1342659"/>
              <a:ext cx="10018759" cy="14527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35022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title="University of Waterloo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865" y="1204402"/>
            <a:ext cx="6400271" cy="415712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7225" y="4581236"/>
            <a:ext cx="10877550" cy="1597891"/>
          </a:xfrm>
          <a:noFill/>
        </p:spPr>
        <p:txBody>
          <a:bodyPr wrap="square" rtlCol="0" anchor="ctr" anchorCtr="1">
            <a:noAutofit/>
          </a:bodyPr>
          <a:lstStyle>
            <a:lvl1pPr algn="ctr">
              <a:defRPr lang="en-US" sz="1800" b="0" i="0" cap="none" baseline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pPr marL="0" lvl="0" algn="ctr">
              <a:lnSpc>
                <a:spcPct val="75000"/>
              </a:lnSpc>
            </a:pPr>
            <a:r>
              <a:rPr lang="en-US" dirty="0"/>
              <a:t>Click to edit master closing slide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10751004" y="6335309"/>
            <a:ext cx="1181114" cy="250337"/>
          </a:xfrm>
        </p:spPr>
        <p:txBody>
          <a:bodyPr/>
          <a:lstStyle/>
          <a:p>
            <a:fld id="{75D660D7-90CE-4513-A3CE-C070B9421917}" type="datetime1">
              <a:rPr lang="en-US" smtClean="0"/>
              <a:t>11/14/2024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 userDrawn="1"/>
        </p:nvGrpSpPr>
        <p:grpSpPr>
          <a:xfrm>
            <a:off x="0" y="0"/>
            <a:ext cx="12192000" cy="397164"/>
            <a:chOff x="421830" y="1342659"/>
            <a:chExt cx="10018760" cy="290558"/>
          </a:xfrm>
        </p:grpSpPr>
        <p:sp>
          <p:nvSpPr>
            <p:cNvPr id="8" name="Rectangle 7"/>
            <p:cNvSpPr/>
            <p:nvPr userDrawn="1"/>
          </p:nvSpPr>
          <p:spPr>
            <a:xfrm>
              <a:off x="421831" y="1487938"/>
              <a:ext cx="2532791" cy="145279"/>
            </a:xfrm>
            <a:prstGeom prst="rect">
              <a:avLst/>
            </a:prstGeom>
            <a:solidFill>
              <a:srgbClr val="FFFF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2928836" y="1487938"/>
              <a:ext cx="2503918" cy="145279"/>
            </a:xfrm>
            <a:prstGeom prst="rect">
              <a:avLst/>
            </a:prstGeom>
            <a:solidFill>
              <a:srgbClr val="FFEA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5432754" y="1487938"/>
              <a:ext cx="2503918" cy="145279"/>
            </a:xfrm>
            <a:prstGeom prst="rect">
              <a:avLst/>
            </a:prstGeom>
            <a:solidFill>
              <a:srgbClr val="FFD5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 userDrawn="1"/>
          </p:nvSpPr>
          <p:spPr>
            <a:xfrm>
              <a:off x="7936672" y="1487938"/>
              <a:ext cx="2503918" cy="145279"/>
            </a:xfrm>
            <a:prstGeom prst="rect">
              <a:avLst/>
            </a:prstGeom>
            <a:solidFill>
              <a:srgbClr val="E4B4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 userDrawn="1"/>
          </p:nvSpPr>
          <p:spPr>
            <a:xfrm>
              <a:off x="421830" y="1342659"/>
              <a:ext cx="10018759" cy="14527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69677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6094124" y="397164"/>
            <a:ext cx="6097876" cy="6460836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2740" y="1028940"/>
            <a:ext cx="5486243" cy="1474115"/>
          </a:xfrm>
        </p:spPr>
        <p:txBody>
          <a:bodyPr lIns="0" anchor="b">
            <a:noAutofit/>
          </a:bodyPr>
          <a:lstStyle>
            <a:lvl1pPr algn="l">
              <a:defRPr sz="5400" b="1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SLIDE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2740" y="4266821"/>
            <a:ext cx="5486243" cy="666549"/>
          </a:xfrm>
        </p:spPr>
        <p:txBody>
          <a:bodyPr lIns="0" anchor="t">
            <a:normAutofit/>
          </a:bodyPr>
          <a:lstStyle>
            <a:lvl1pPr marL="0" indent="0" algn="l">
              <a:buNone/>
              <a:defRPr sz="1500" b="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2740" y="2642329"/>
            <a:ext cx="1182916" cy="377962"/>
          </a:xfrm>
          <a:solidFill>
            <a:schemeClr val="accent1"/>
          </a:solidFill>
        </p:spPr>
        <p:txBody>
          <a:bodyPr/>
          <a:lstStyle>
            <a:lvl1pPr>
              <a:defRPr sz="11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A318C6E2-4AA5-436E-9815-715E9B2235FA}" type="datetime1">
              <a:rPr lang="en-US" smtClean="0"/>
              <a:t>11/14/2024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6623674" y="6377231"/>
            <a:ext cx="4293708" cy="250337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148416" y="6377231"/>
            <a:ext cx="553900" cy="250337"/>
          </a:xfrm>
        </p:spPr>
        <p:txBody>
          <a:bodyPr/>
          <a:lstStyle>
            <a:lvl1pPr algn="ctr">
              <a:defRPr/>
            </a:lvl1pPr>
          </a:lstStyle>
          <a:p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4268" y="5670949"/>
            <a:ext cx="2831372" cy="724754"/>
          </a:xfrm>
          <a:prstGeom prst="rect">
            <a:avLst/>
          </a:prstGeom>
        </p:spPr>
      </p:pic>
      <p:grpSp>
        <p:nvGrpSpPr>
          <p:cNvPr id="16" name="Group 15"/>
          <p:cNvGrpSpPr/>
          <p:nvPr userDrawn="1"/>
        </p:nvGrpSpPr>
        <p:grpSpPr>
          <a:xfrm>
            <a:off x="0" y="0"/>
            <a:ext cx="12192000" cy="397164"/>
            <a:chOff x="421830" y="1342659"/>
            <a:chExt cx="10018760" cy="290558"/>
          </a:xfrm>
        </p:grpSpPr>
        <p:sp>
          <p:nvSpPr>
            <p:cNvPr id="18" name="Rectangle 17"/>
            <p:cNvSpPr/>
            <p:nvPr userDrawn="1"/>
          </p:nvSpPr>
          <p:spPr>
            <a:xfrm>
              <a:off x="421831" y="1487938"/>
              <a:ext cx="2532791" cy="145279"/>
            </a:xfrm>
            <a:prstGeom prst="rect">
              <a:avLst/>
            </a:prstGeom>
            <a:solidFill>
              <a:srgbClr val="FFFF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 userDrawn="1"/>
          </p:nvSpPr>
          <p:spPr>
            <a:xfrm>
              <a:off x="2928836" y="1487938"/>
              <a:ext cx="2503918" cy="145279"/>
            </a:xfrm>
            <a:prstGeom prst="rect">
              <a:avLst/>
            </a:prstGeom>
            <a:solidFill>
              <a:srgbClr val="FFEA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 userDrawn="1"/>
          </p:nvSpPr>
          <p:spPr>
            <a:xfrm>
              <a:off x="5432754" y="1487938"/>
              <a:ext cx="2503918" cy="145279"/>
            </a:xfrm>
            <a:prstGeom prst="rect">
              <a:avLst/>
            </a:prstGeom>
            <a:solidFill>
              <a:srgbClr val="FFD5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 userDrawn="1"/>
          </p:nvSpPr>
          <p:spPr>
            <a:xfrm>
              <a:off x="7936672" y="1487938"/>
              <a:ext cx="2503918" cy="145279"/>
            </a:xfrm>
            <a:prstGeom prst="rect">
              <a:avLst/>
            </a:prstGeom>
            <a:solidFill>
              <a:srgbClr val="E4B4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 userDrawn="1"/>
          </p:nvSpPr>
          <p:spPr>
            <a:xfrm>
              <a:off x="421830" y="1342659"/>
              <a:ext cx="10018759" cy="14527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31835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_AL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title="University of Waterloo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85" t="13985" r="13985" b="13985"/>
          <a:stretch/>
        </p:blipFill>
        <p:spPr bwMode="gray">
          <a:xfrm>
            <a:off x="3781997" y="1779967"/>
            <a:ext cx="4628005" cy="3005998"/>
          </a:xfrm>
          <a:prstGeom prst="rect">
            <a:avLst/>
          </a:prstGeom>
          <a:effectLst/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33425" y="4682836"/>
            <a:ext cx="10725150" cy="1559782"/>
          </a:xfrm>
          <a:noFill/>
        </p:spPr>
        <p:txBody>
          <a:bodyPr wrap="square" rtlCol="0" anchor="ctr" anchorCtr="1">
            <a:noAutofit/>
          </a:bodyPr>
          <a:lstStyle>
            <a:lvl1pPr marL="0" algn="ctr">
              <a:lnSpc>
                <a:spcPct val="75000"/>
              </a:lnSpc>
              <a:defRPr lang="en-US" sz="1800" b="0" i="0" cap="none" baseline="0">
                <a:solidFill>
                  <a:schemeClr val="bg1">
                    <a:alpha val="81000"/>
                  </a:schemeClr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pPr marL="0" lvl="0" algn="ctr">
              <a:lnSpc>
                <a:spcPct val="75000"/>
              </a:lnSpc>
            </a:pPr>
            <a:r>
              <a:rPr lang="en-US" dirty="0"/>
              <a:t>Click to edit master closing slide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10751004" y="6335309"/>
            <a:ext cx="1181114" cy="2503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A368D4B-3D0A-49AB-8EA2-2DC8CB4594DB}" type="datetime1">
              <a:rPr lang="en-US" smtClean="0"/>
              <a:pPr/>
              <a:t>11/14/2024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3F1FAFC-408D-0840-BF87-C10DEF00AE57}"/>
              </a:ext>
            </a:extLst>
          </p:cNvPr>
          <p:cNvGrpSpPr/>
          <p:nvPr userDrawn="1"/>
        </p:nvGrpSpPr>
        <p:grpSpPr>
          <a:xfrm>
            <a:off x="0" y="0"/>
            <a:ext cx="12192000" cy="397164"/>
            <a:chOff x="421830" y="1342659"/>
            <a:chExt cx="10018760" cy="290558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31609E3-BEF5-DF4C-8E07-DA3B468D1EFE}"/>
                </a:ext>
              </a:extLst>
            </p:cNvPr>
            <p:cNvSpPr/>
            <p:nvPr userDrawn="1"/>
          </p:nvSpPr>
          <p:spPr>
            <a:xfrm>
              <a:off x="421831" y="1487938"/>
              <a:ext cx="2532791" cy="145279"/>
            </a:xfrm>
            <a:prstGeom prst="rect">
              <a:avLst/>
            </a:prstGeom>
            <a:solidFill>
              <a:srgbClr val="FFFF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36397E2-7B07-A34D-BAD4-108B31B92077}"/>
                </a:ext>
              </a:extLst>
            </p:cNvPr>
            <p:cNvSpPr/>
            <p:nvPr userDrawn="1"/>
          </p:nvSpPr>
          <p:spPr>
            <a:xfrm>
              <a:off x="2928836" y="1487938"/>
              <a:ext cx="2503918" cy="145279"/>
            </a:xfrm>
            <a:prstGeom prst="rect">
              <a:avLst/>
            </a:prstGeom>
            <a:solidFill>
              <a:srgbClr val="FFEA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9086606-36A8-EA42-A473-1353FDBE6400}"/>
                </a:ext>
              </a:extLst>
            </p:cNvPr>
            <p:cNvSpPr/>
            <p:nvPr userDrawn="1"/>
          </p:nvSpPr>
          <p:spPr>
            <a:xfrm>
              <a:off x="5432754" y="1487938"/>
              <a:ext cx="2503918" cy="145279"/>
            </a:xfrm>
            <a:prstGeom prst="rect">
              <a:avLst/>
            </a:prstGeom>
            <a:solidFill>
              <a:srgbClr val="FFD5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2ED482C-BC79-A14A-91C5-BEDF9D7DDF40}"/>
                </a:ext>
              </a:extLst>
            </p:cNvPr>
            <p:cNvSpPr/>
            <p:nvPr userDrawn="1"/>
          </p:nvSpPr>
          <p:spPr>
            <a:xfrm>
              <a:off x="7936672" y="1487938"/>
              <a:ext cx="2503918" cy="145279"/>
            </a:xfrm>
            <a:prstGeom prst="rect">
              <a:avLst/>
            </a:prstGeom>
            <a:solidFill>
              <a:srgbClr val="E4B4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7FBB297-7D6E-4447-9C11-F3CE63C4A406}"/>
                </a:ext>
              </a:extLst>
            </p:cNvPr>
            <p:cNvSpPr/>
            <p:nvPr userDrawn="1"/>
          </p:nvSpPr>
          <p:spPr>
            <a:xfrm>
              <a:off x="421830" y="1342659"/>
              <a:ext cx="10018759" cy="14527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22082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losing Slide_Y+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28F653FE-3A86-E844-A53F-0361E59D70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53660" y="4585014"/>
            <a:ext cx="1884680" cy="5334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8ADE716-1136-A547-A8CE-EAC2B309AAB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68648" y="5270227"/>
            <a:ext cx="3854704" cy="252476"/>
          </a:xfrm>
          <a:prstGeom prst="rect">
            <a:avLst/>
          </a:prstGeom>
        </p:spPr>
      </p:pic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10751004" y="6335309"/>
            <a:ext cx="1181114" cy="250337"/>
          </a:xfrm>
        </p:spPr>
        <p:txBody>
          <a:bodyPr/>
          <a:lstStyle/>
          <a:p>
            <a:fld id="{75D660D7-90CE-4513-A3CE-C070B9421917}" type="datetime1">
              <a:rPr lang="en-US" smtClean="0"/>
              <a:t>11/14/2024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 userDrawn="1"/>
        </p:nvGrpSpPr>
        <p:grpSpPr>
          <a:xfrm>
            <a:off x="0" y="0"/>
            <a:ext cx="12192000" cy="397164"/>
            <a:chOff x="421830" y="1342659"/>
            <a:chExt cx="10018760" cy="290558"/>
          </a:xfrm>
        </p:grpSpPr>
        <p:sp>
          <p:nvSpPr>
            <p:cNvPr id="8" name="Rectangle 7"/>
            <p:cNvSpPr/>
            <p:nvPr userDrawn="1"/>
          </p:nvSpPr>
          <p:spPr>
            <a:xfrm>
              <a:off x="421831" y="1487938"/>
              <a:ext cx="2532791" cy="145279"/>
            </a:xfrm>
            <a:prstGeom prst="rect">
              <a:avLst/>
            </a:prstGeom>
            <a:solidFill>
              <a:srgbClr val="FFFF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2928836" y="1487938"/>
              <a:ext cx="2503918" cy="145279"/>
            </a:xfrm>
            <a:prstGeom prst="rect">
              <a:avLst/>
            </a:prstGeom>
            <a:solidFill>
              <a:srgbClr val="FFEA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5432754" y="1487938"/>
              <a:ext cx="2503918" cy="145279"/>
            </a:xfrm>
            <a:prstGeom prst="rect">
              <a:avLst/>
            </a:prstGeom>
            <a:solidFill>
              <a:srgbClr val="FFD5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 userDrawn="1"/>
          </p:nvSpPr>
          <p:spPr>
            <a:xfrm>
              <a:off x="7936672" y="1487938"/>
              <a:ext cx="2503918" cy="145279"/>
            </a:xfrm>
            <a:prstGeom prst="rect">
              <a:avLst/>
            </a:prstGeom>
            <a:solidFill>
              <a:srgbClr val="E4B4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 userDrawn="1"/>
          </p:nvSpPr>
          <p:spPr>
            <a:xfrm>
              <a:off x="421830" y="1342659"/>
              <a:ext cx="10018759" cy="14527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8" name="Picture 27" title="University of Waterloo">
            <a:extLst>
              <a:ext uri="{FF2B5EF4-FFF2-40B4-BE49-F238E27FC236}">
                <a16:creationId xmlns:a16="http://schemas.microsoft.com/office/drawing/2014/main" id="{3A3088FF-BF54-E04E-8115-1F3BD77ADC9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6731" y="883196"/>
            <a:ext cx="5758536" cy="3736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955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losing Slide_Y+W_AL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10751004" y="6335309"/>
            <a:ext cx="1181114" cy="2503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A368D4B-3D0A-49AB-8EA2-2DC8CB4594DB}" type="datetime1">
              <a:rPr lang="en-US" smtClean="0"/>
              <a:pPr/>
              <a:t>11/14/2024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3F1FAFC-408D-0840-BF87-C10DEF00AE57}"/>
              </a:ext>
            </a:extLst>
          </p:cNvPr>
          <p:cNvGrpSpPr/>
          <p:nvPr userDrawn="1"/>
        </p:nvGrpSpPr>
        <p:grpSpPr>
          <a:xfrm>
            <a:off x="0" y="0"/>
            <a:ext cx="12192000" cy="397164"/>
            <a:chOff x="421830" y="1342659"/>
            <a:chExt cx="10018760" cy="290558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31609E3-BEF5-DF4C-8E07-DA3B468D1EFE}"/>
                </a:ext>
              </a:extLst>
            </p:cNvPr>
            <p:cNvSpPr/>
            <p:nvPr userDrawn="1"/>
          </p:nvSpPr>
          <p:spPr>
            <a:xfrm>
              <a:off x="421831" y="1487938"/>
              <a:ext cx="2532791" cy="145279"/>
            </a:xfrm>
            <a:prstGeom prst="rect">
              <a:avLst/>
            </a:prstGeom>
            <a:solidFill>
              <a:srgbClr val="FFFF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36397E2-7B07-A34D-BAD4-108B31B92077}"/>
                </a:ext>
              </a:extLst>
            </p:cNvPr>
            <p:cNvSpPr/>
            <p:nvPr userDrawn="1"/>
          </p:nvSpPr>
          <p:spPr>
            <a:xfrm>
              <a:off x="2928836" y="1487938"/>
              <a:ext cx="2503918" cy="145279"/>
            </a:xfrm>
            <a:prstGeom prst="rect">
              <a:avLst/>
            </a:prstGeom>
            <a:solidFill>
              <a:srgbClr val="FFEA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9086606-36A8-EA42-A473-1353FDBE6400}"/>
                </a:ext>
              </a:extLst>
            </p:cNvPr>
            <p:cNvSpPr/>
            <p:nvPr userDrawn="1"/>
          </p:nvSpPr>
          <p:spPr>
            <a:xfrm>
              <a:off x="5432754" y="1487938"/>
              <a:ext cx="2503918" cy="145279"/>
            </a:xfrm>
            <a:prstGeom prst="rect">
              <a:avLst/>
            </a:prstGeom>
            <a:solidFill>
              <a:srgbClr val="FFD5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2ED482C-BC79-A14A-91C5-BEDF9D7DDF40}"/>
                </a:ext>
              </a:extLst>
            </p:cNvPr>
            <p:cNvSpPr/>
            <p:nvPr userDrawn="1"/>
          </p:nvSpPr>
          <p:spPr>
            <a:xfrm>
              <a:off x="7936672" y="1487938"/>
              <a:ext cx="2503918" cy="145279"/>
            </a:xfrm>
            <a:prstGeom prst="rect">
              <a:avLst/>
            </a:prstGeom>
            <a:solidFill>
              <a:srgbClr val="E4B4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7FBB297-7D6E-4447-9C11-F3CE63C4A406}"/>
                </a:ext>
              </a:extLst>
            </p:cNvPr>
            <p:cNvSpPr/>
            <p:nvPr userDrawn="1"/>
          </p:nvSpPr>
          <p:spPr>
            <a:xfrm>
              <a:off x="421830" y="1342659"/>
              <a:ext cx="10018759" cy="14527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61B2F895-74F6-5245-9741-0020E25D8AB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3660" y="4592032"/>
            <a:ext cx="1884680" cy="5334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D46E8A0-B6BB-1D40-8410-044E5B20399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68648" y="5277245"/>
            <a:ext cx="3854704" cy="25247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4747904-A0FC-F14A-9236-E3A1ADBB8DEF}"/>
              </a:ext>
            </a:extLst>
          </p:cNvPr>
          <p:cNvSpPr txBox="1"/>
          <p:nvPr userDrawn="1"/>
        </p:nvSpPr>
        <p:spPr>
          <a:xfrm>
            <a:off x="4851400" y="72474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24" name="Picture 23" title="University of Waterloo">
            <a:extLst>
              <a:ext uri="{FF2B5EF4-FFF2-40B4-BE49-F238E27FC236}">
                <a16:creationId xmlns:a16="http://schemas.microsoft.com/office/drawing/2014/main" id="{20257D9E-F7C4-F945-A5BF-B227315677B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85" t="13985" r="13985" b="13985"/>
          <a:stretch/>
        </p:blipFill>
        <p:spPr bwMode="gray">
          <a:xfrm>
            <a:off x="4015977" y="1407095"/>
            <a:ext cx="4160045" cy="2702047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914255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34267" y="5680659"/>
            <a:ext cx="2770751" cy="71763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2740" y="1028940"/>
            <a:ext cx="9516760" cy="1474115"/>
          </a:xfrm>
        </p:spPr>
        <p:txBody>
          <a:bodyPr lIns="0" anchor="b">
            <a:noAutofit/>
          </a:bodyPr>
          <a:lstStyle>
            <a:lvl1pPr algn="l">
              <a:defRPr sz="5400" b="1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SLIDE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2740" y="4266821"/>
            <a:ext cx="5486243" cy="666549"/>
          </a:xfrm>
        </p:spPr>
        <p:txBody>
          <a:bodyPr lIns="0" anchor="t">
            <a:normAutofit/>
          </a:bodyPr>
          <a:lstStyle>
            <a:lvl1pPr marL="0" indent="0" algn="l">
              <a:buNone/>
              <a:defRPr sz="1500" b="0" baseline="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2740" y="2642329"/>
            <a:ext cx="1182916" cy="377962"/>
          </a:xfrm>
          <a:solidFill>
            <a:schemeClr val="accent1"/>
          </a:solidFill>
        </p:spPr>
        <p:txBody>
          <a:bodyPr/>
          <a:lstStyle>
            <a:lvl1pPr>
              <a:defRPr sz="11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A318C6E2-4AA5-436E-9815-715E9B2235FA}" type="datetime1">
              <a:rPr lang="en-US" smtClean="0"/>
              <a:t>11/14/2024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6623674" y="6377231"/>
            <a:ext cx="4293708" cy="250337"/>
          </a:xfrm>
        </p:spPr>
        <p:txBody>
          <a:bodyPr/>
          <a:lstStyle>
            <a:lvl1pPr algn="ctr"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148416" y="6377231"/>
            <a:ext cx="553900" cy="250337"/>
          </a:xfrm>
        </p:spPr>
        <p:txBody>
          <a:bodyPr/>
          <a:lstStyle>
            <a:lvl1pPr algn="ctr"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7" name="Group 16"/>
          <p:cNvGrpSpPr/>
          <p:nvPr userDrawn="1"/>
        </p:nvGrpSpPr>
        <p:grpSpPr>
          <a:xfrm>
            <a:off x="0" y="0"/>
            <a:ext cx="12192000" cy="397164"/>
            <a:chOff x="421830" y="1342659"/>
            <a:chExt cx="10018760" cy="290558"/>
          </a:xfrm>
        </p:grpSpPr>
        <p:sp>
          <p:nvSpPr>
            <p:cNvPr id="5" name="Rectangle 4"/>
            <p:cNvSpPr/>
            <p:nvPr userDrawn="1"/>
          </p:nvSpPr>
          <p:spPr>
            <a:xfrm>
              <a:off x="421831" y="1487938"/>
              <a:ext cx="2532791" cy="145279"/>
            </a:xfrm>
            <a:prstGeom prst="rect">
              <a:avLst/>
            </a:prstGeom>
            <a:solidFill>
              <a:srgbClr val="FFFF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2928836" y="1487938"/>
              <a:ext cx="2503918" cy="145279"/>
            </a:xfrm>
            <a:prstGeom prst="rect">
              <a:avLst/>
            </a:prstGeom>
            <a:solidFill>
              <a:srgbClr val="FFEA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5432754" y="1487938"/>
              <a:ext cx="2503918" cy="145279"/>
            </a:xfrm>
            <a:prstGeom prst="rect">
              <a:avLst/>
            </a:prstGeom>
            <a:solidFill>
              <a:srgbClr val="FFD5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 userDrawn="1"/>
          </p:nvSpPr>
          <p:spPr>
            <a:xfrm>
              <a:off x="7936672" y="1487938"/>
              <a:ext cx="2503918" cy="145279"/>
            </a:xfrm>
            <a:prstGeom prst="rect">
              <a:avLst/>
            </a:prstGeom>
            <a:solidFill>
              <a:srgbClr val="E4B4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 userDrawn="1"/>
          </p:nvSpPr>
          <p:spPr>
            <a:xfrm>
              <a:off x="421830" y="1342659"/>
              <a:ext cx="10018759" cy="14527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28952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Black with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6094124" y="397164"/>
            <a:ext cx="6097876" cy="6460836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2740" y="1028940"/>
            <a:ext cx="5486243" cy="1474115"/>
          </a:xfrm>
        </p:spPr>
        <p:txBody>
          <a:bodyPr lIns="0" anchor="b">
            <a:noAutofit/>
          </a:bodyPr>
          <a:lstStyle>
            <a:lvl1pPr algn="l">
              <a:defRPr sz="5400" b="1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SLIDE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2740" y="4266821"/>
            <a:ext cx="5486243" cy="666549"/>
          </a:xfrm>
        </p:spPr>
        <p:txBody>
          <a:bodyPr lIns="0" anchor="t">
            <a:normAutofit/>
          </a:bodyPr>
          <a:lstStyle>
            <a:lvl1pPr marL="0" indent="0" algn="l">
              <a:buNone/>
              <a:defRPr sz="1500" b="0" baseline="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2740" y="2642329"/>
            <a:ext cx="1182916" cy="377962"/>
          </a:xfrm>
          <a:solidFill>
            <a:schemeClr val="accent1"/>
          </a:solidFill>
        </p:spPr>
        <p:txBody>
          <a:bodyPr/>
          <a:lstStyle>
            <a:lvl1pPr>
              <a:defRPr sz="11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A318C6E2-4AA5-436E-9815-715E9B2235FA}" type="datetime1">
              <a:rPr lang="en-US" smtClean="0"/>
              <a:t>11/14/2024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6623674" y="6377231"/>
            <a:ext cx="4293708" cy="250337"/>
          </a:xfrm>
        </p:spPr>
        <p:txBody>
          <a:bodyPr/>
          <a:lstStyle>
            <a:lvl1pPr algn="ctr"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148416" y="6377231"/>
            <a:ext cx="553900" cy="250337"/>
          </a:xfrm>
        </p:spPr>
        <p:txBody>
          <a:bodyPr/>
          <a:lstStyle>
            <a:lvl1pPr algn="ctr"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34267" y="5680659"/>
            <a:ext cx="2770751" cy="717639"/>
          </a:xfrm>
          <a:prstGeom prst="rect">
            <a:avLst/>
          </a:prstGeom>
        </p:spPr>
      </p:pic>
      <p:grpSp>
        <p:nvGrpSpPr>
          <p:cNvPr id="15" name="Group 14"/>
          <p:cNvGrpSpPr/>
          <p:nvPr userDrawn="1"/>
        </p:nvGrpSpPr>
        <p:grpSpPr>
          <a:xfrm>
            <a:off x="0" y="0"/>
            <a:ext cx="12192000" cy="397164"/>
            <a:chOff x="421830" y="1342659"/>
            <a:chExt cx="10018760" cy="290558"/>
          </a:xfrm>
        </p:grpSpPr>
        <p:sp>
          <p:nvSpPr>
            <p:cNvPr id="20" name="Rectangle 19"/>
            <p:cNvSpPr/>
            <p:nvPr userDrawn="1"/>
          </p:nvSpPr>
          <p:spPr>
            <a:xfrm>
              <a:off x="421831" y="1487938"/>
              <a:ext cx="2532791" cy="145279"/>
            </a:xfrm>
            <a:prstGeom prst="rect">
              <a:avLst/>
            </a:prstGeom>
            <a:solidFill>
              <a:srgbClr val="FFFF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 userDrawn="1"/>
          </p:nvSpPr>
          <p:spPr>
            <a:xfrm>
              <a:off x="2928836" y="1487938"/>
              <a:ext cx="2503918" cy="145279"/>
            </a:xfrm>
            <a:prstGeom prst="rect">
              <a:avLst/>
            </a:prstGeom>
            <a:solidFill>
              <a:srgbClr val="FFEA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 userDrawn="1"/>
          </p:nvSpPr>
          <p:spPr>
            <a:xfrm>
              <a:off x="5432754" y="1487938"/>
              <a:ext cx="2503918" cy="145279"/>
            </a:xfrm>
            <a:prstGeom prst="rect">
              <a:avLst/>
            </a:prstGeom>
            <a:solidFill>
              <a:srgbClr val="FFD5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 userDrawn="1"/>
          </p:nvSpPr>
          <p:spPr>
            <a:xfrm>
              <a:off x="7936672" y="1487938"/>
              <a:ext cx="2503918" cy="145279"/>
            </a:xfrm>
            <a:prstGeom prst="rect">
              <a:avLst/>
            </a:prstGeom>
            <a:solidFill>
              <a:srgbClr val="E4B4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 userDrawn="1"/>
          </p:nvSpPr>
          <p:spPr>
            <a:xfrm>
              <a:off x="421830" y="1342659"/>
              <a:ext cx="10018759" cy="14527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0106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4B0C9-B47E-4B33-A656-C78D1805DA95}" type="datetime1">
              <a:rPr lang="en-US" smtClean="0"/>
              <a:t>11/14/2024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6323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M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7407696" y="685060"/>
            <a:ext cx="1420859" cy="286052"/>
          </a:xfrm>
        </p:spPr>
        <p:txBody>
          <a:bodyPr anchor="ctr">
            <a:noAutofit/>
          </a:bodyPr>
          <a:lstStyle>
            <a:lvl1pPr marL="0" indent="0" algn="ctr">
              <a:buNone/>
              <a:defRPr sz="1100" b="0" baseline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MENU ITEM 1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8908224" y="685060"/>
            <a:ext cx="1420859" cy="286052"/>
          </a:xfrm>
        </p:spPr>
        <p:txBody>
          <a:bodyPr anchor="ctr">
            <a:noAutofit/>
          </a:bodyPr>
          <a:lstStyle>
            <a:lvl1pPr marL="0" indent="0" algn="ctr">
              <a:buNone/>
              <a:defRPr sz="1100" b="0" baseline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MENU ITEM 2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10408752" y="685060"/>
            <a:ext cx="1420859" cy="286052"/>
          </a:xfrm>
        </p:spPr>
        <p:txBody>
          <a:bodyPr anchor="ctr">
            <a:noAutofit/>
          </a:bodyPr>
          <a:lstStyle>
            <a:lvl1pPr marL="0" indent="0" algn="ctr">
              <a:buNone/>
              <a:defRPr sz="1100" b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MENU ITEM 3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48C228CE-C572-4AF5-9728-AA6E475873DD}" type="datetime1">
              <a:rPr lang="en-US" smtClean="0"/>
              <a:t>11/14/2024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59883" y="434108"/>
            <a:ext cx="7046081" cy="895927"/>
          </a:xfrm>
        </p:spPr>
        <p:txBody>
          <a:bodyPr/>
          <a:lstStyle>
            <a:lvl1pPr>
              <a:defRPr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7036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59882" y="1709738"/>
            <a:ext cx="9399507" cy="2852737"/>
          </a:xfrm>
        </p:spPr>
        <p:txBody>
          <a:bodyPr anchor="b">
            <a:normAutofit/>
          </a:bodyPr>
          <a:lstStyle>
            <a:lvl1pPr algn="l">
              <a:defRPr sz="4000" cap="all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</a:t>
            </a:r>
            <a:br>
              <a:rPr lang="en-US" dirty="0"/>
            </a:br>
            <a:r>
              <a:rPr lang="en-US" dirty="0"/>
              <a:t>SECTION TITLE SLIDE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9882" y="4589463"/>
            <a:ext cx="9399507" cy="1500187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D43AC-4B94-471D-A170-0D88FCD1FB54}" type="datetime1">
              <a:rPr lang="en-US" smtClean="0"/>
              <a:t>11/14/2024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9021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ection Header_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60521" y="3227413"/>
            <a:ext cx="8770620" cy="1212056"/>
          </a:xfrm>
        </p:spPr>
        <p:txBody>
          <a:bodyPr anchor="b">
            <a:noAutofit/>
          </a:bodyPr>
          <a:lstStyle>
            <a:lvl1pPr algn="l">
              <a:defRPr sz="4000" cap="all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EDIT MASTER</a:t>
            </a:r>
            <a:br>
              <a:rPr lang="en-US" dirty="0"/>
            </a:br>
            <a:r>
              <a:rPr lang="en-US" dirty="0"/>
              <a:t>SECTION TITLE SLIDE OPTION 2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960521" y="4447299"/>
            <a:ext cx="8770620" cy="666549"/>
          </a:xfrm>
        </p:spPr>
        <p:txBody>
          <a:bodyPr anchor="t">
            <a:normAutofit/>
          </a:bodyPr>
          <a:lstStyle>
            <a:lvl1pPr marL="0" indent="0" algn="l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51004" y="6335309"/>
            <a:ext cx="1181114" cy="250337"/>
          </a:xfrm>
        </p:spPr>
        <p:txBody>
          <a:bodyPr/>
          <a:lstStyle/>
          <a:p>
            <a:fld id="{72EFF9E2-52BD-4C8D-9C57-79F661DB94A1}" type="datetime1">
              <a:rPr lang="en-US" smtClean="0"/>
              <a:t>11/14/2024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0" y="0"/>
            <a:ext cx="12192000" cy="397164"/>
            <a:chOff x="421830" y="1342659"/>
            <a:chExt cx="10018760" cy="290558"/>
          </a:xfrm>
        </p:grpSpPr>
        <p:sp>
          <p:nvSpPr>
            <p:cNvPr id="17" name="Rectangle 16"/>
            <p:cNvSpPr/>
            <p:nvPr userDrawn="1"/>
          </p:nvSpPr>
          <p:spPr>
            <a:xfrm>
              <a:off x="421831" y="1487938"/>
              <a:ext cx="2532791" cy="145279"/>
            </a:xfrm>
            <a:prstGeom prst="rect">
              <a:avLst/>
            </a:prstGeom>
            <a:solidFill>
              <a:srgbClr val="FFFF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 userDrawn="1"/>
          </p:nvSpPr>
          <p:spPr>
            <a:xfrm>
              <a:off x="2928836" y="1487938"/>
              <a:ext cx="2503918" cy="145279"/>
            </a:xfrm>
            <a:prstGeom prst="rect">
              <a:avLst/>
            </a:prstGeom>
            <a:solidFill>
              <a:srgbClr val="FFEA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 userDrawn="1"/>
          </p:nvSpPr>
          <p:spPr>
            <a:xfrm>
              <a:off x="5432754" y="1487938"/>
              <a:ext cx="2503918" cy="145279"/>
            </a:xfrm>
            <a:prstGeom prst="rect">
              <a:avLst/>
            </a:prstGeom>
            <a:solidFill>
              <a:srgbClr val="FFD5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 userDrawn="1"/>
          </p:nvSpPr>
          <p:spPr>
            <a:xfrm>
              <a:off x="7936672" y="1487938"/>
              <a:ext cx="2503918" cy="145279"/>
            </a:xfrm>
            <a:prstGeom prst="rect">
              <a:avLst/>
            </a:prstGeom>
            <a:solidFill>
              <a:srgbClr val="E4B4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 userDrawn="1"/>
          </p:nvSpPr>
          <p:spPr>
            <a:xfrm>
              <a:off x="421830" y="1342659"/>
              <a:ext cx="10018759" cy="14527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42748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59883" y="434108"/>
            <a:ext cx="11569729" cy="89592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9882" y="1413164"/>
            <a:ext cx="5586855" cy="4590472"/>
          </a:xfrm>
        </p:spPr>
        <p:txBody>
          <a:bodyPr/>
          <a:lstStyle>
            <a:lvl1pPr marL="288925" indent="-288925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/>
            </a:lvl1pPr>
            <a:lvl2pPr marL="6858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/>
            </a:lvl2pPr>
            <a:lvl3pPr marL="11430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/>
            </a:lvl3pPr>
            <a:lvl4pPr marL="16002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/>
            </a:lvl4pPr>
            <a:lvl5pPr marL="20574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992" y="1413164"/>
            <a:ext cx="5658620" cy="4590472"/>
          </a:xfrm>
        </p:spPr>
        <p:txBody>
          <a:bodyPr/>
          <a:lstStyle>
            <a:lvl1pPr marL="288925" indent="-288925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/>
            </a:lvl1pPr>
            <a:lvl2pPr marL="6858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/>
            </a:lvl2pPr>
            <a:lvl3pPr marL="11430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/>
            </a:lvl3pPr>
            <a:lvl4pPr marL="16002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/>
            </a:lvl4pPr>
            <a:lvl5pPr marL="20574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1881F3-AB4F-4026-8B03-DBF7475676B1}" type="datetime1">
              <a:rPr lang="en-US" smtClean="0"/>
              <a:t>11/14/2024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8516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4"/>
          <a:stretch>
            <a:fillRect/>
          </a:stretch>
        </p:blipFill>
        <p:spPr>
          <a:xfrm>
            <a:off x="9790545" y="6147742"/>
            <a:ext cx="2060466" cy="527423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883" y="434108"/>
            <a:ext cx="11569729" cy="8959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9882" y="1413163"/>
            <a:ext cx="11569729" cy="45951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38014" y="6335309"/>
            <a:ext cx="1181114" cy="2503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5FDFC970-B950-4395-A833-47227D4A68CA}" type="datetime1">
              <a:rPr lang="en-US" smtClean="0"/>
              <a:t>11/14/2024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9882" y="6335309"/>
            <a:ext cx="5226517" cy="2503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588000" y="6335309"/>
            <a:ext cx="1016000" cy="2503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0" y="0"/>
            <a:ext cx="12192000" cy="397164"/>
            <a:chOff x="421830" y="1342659"/>
            <a:chExt cx="10018760" cy="290558"/>
          </a:xfrm>
        </p:grpSpPr>
        <p:sp>
          <p:nvSpPr>
            <p:cNvPr id="16" name="Rectangle 15"/>
            <p:cNvSpPr/>
            <p:nvPr userDrawn="1"/>
          </p:nvSpPr>
          <p:spPr>
            <a:xfrm>
              <a:off x="421831" y="1487938"/>
              <a:ext cx="2532791" cy="145279"/>
            </a:xfrm>
            <a:prstGeom prst="rect">
              <a:avLst/>
            </a:prstGeom>
            <a:solidFill>
              <a:srgbClr val="FFFF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2928836" y="1487938"/>
              <a:ext cx="2503918" cy="145279"/>
            </a:xfrm>
            <a:prstGeom prst="rect">
              <a:avLst/>
            </a:prstGeom>
            <a:solidFill>
              <a:srgbClr val="FFEA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 userDrawn="1"/>
          </p:nvSpPr>
          <p:spPr>
            <a:xfrm>
              <a:off x="5432754" y="1487938"/>
              <a:ext cx="2503918" cy="145279"/>
            </a:xfrm>
            <a:prstGeom prst="rect">
              <a:avLst/>
            </a:prstGeom>
            <a:solidFill>
              <a:srgbClr val="FFD5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 userDrawn="1"/>
          </p:nvSpPr>
          <p:spPr>
            <a:xfrm>
              <a:off x="7936672" y="1487938"/>
              <a:ext cx="2503918" cy="145279"/>
            </a:xfrm>
            <a:prstGeom prst="rect">
              <a:avLst/>
            </a:prstGeom>
            <a:solidFill>
              <a:srgbClr val="E4B4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 userDrawn="1"/>
          </p:nvSpPr>
          <p:spPr>
            <a:xfrm>
              <a:off x="421830" y="1342659"/>
              <a:ext cx="10018759" cy="14527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737001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714" r:id="rId2"/>
    <p:sldLayoutId id="2147483715" r:id="rId3"/>
    <p:sldLayoutId id="2147483716" r:id="rId4"/>
    <p:sldLayoutId id="2147483670" r:id="rId5"/>
    <p:sldLayoutId id="2147483693" r:id="rId6"/>
    <p:sldLayoutId id="2147483671" r:id="rId7"/>
    <p:sldLayoutId id="2147483690" r:id="rId8"/>
    <p:sldLayoutId id="2147483672" r:id="rId9"/>
    <p:sldLayoutId id="2147483673" r:id="rId10"/>
    <p:sldLayoutId id="2147483674" r:id="rId11"/>
    <p:sldLayoutId id="2147483675" r:id="rId12"/>
    <p:sldLayoutId id="2147483710" r:id="rId13"/>
    <p:sldLayoutId id="2147483717" r:id="rId14"/>
    <p:sldLayoutId id="2147483718" r:id="rId15"/>
    <p:sldLayoutId id="2147483719" r:id="rId16"/>
    <p:sldLayoutId id="2147483720" r:id="rId17"/>
    <p:sldLayoutId id="2147483721" r:id="rId18"/>
    <p:sldLayoutId id="2147483712" r:id="rId19"/>
    <p:sldLayoutId id="2147483713" r:id="rId20"/>
    <p:sldLayoutId id="2147483723" r:id="rId21"/>
    <p:sldLayoutId id="2147483722" r:id="rId2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b="1" kern="1200" spc="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88925" indent="-288925" algn="l" defTabSz="914400" rtl="0" eaLnBrk="1" latinLnBrk="0" hangingPunct="1">
        <a:lnSpc>
          <a:spcPct val="100000"/>
        </a:lnSpc>
        <a:spcBef>
          <a:spcPts val="800"/>
        </a:spcBef>
        <a:spcAft>
          <a:spcPts val="800"/>
        </a:spcAft>
        <a:buClr>
          <a:schemeClr val="tx1"/>
        </a:buClr>
        <a:buSzPct val="85000"/>
        <a:buFont typeface="Wingdings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800"/>
        </a:spcBef>
        <a:spcAft>
          <a:spcPts val="800"/>
        </a:spcAft>
        <a:buClr>
          <a:schemeClr val="tx1"/>
        </a:buClr>
        <a:buSzPct val="85000"/>
        <a:buFont typeface="Wingdings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800"/>
        </a:spcBef>
        <a:spcAft>
          <a:spcPts val="800"/>
        </a:spcAft>
        <a:buClr>
          <a:schemeClr val="tx1"/>
        </a:buClr>
        <a:buSzPct val="85000"/>
        <a:buFont typeface="Wingdings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800"/>
        </a:spcBef>
        <a:spcAft>
          <a:spcPts val="800"/>
        </a:spcAft>
        <a:buClr>
          <a:schemeClr val="tx1"/>
        </a:buClr>
        <a:buSzPct val="85000"/>
        <a:buFont typeface="Wingdings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800"/>
        </a:spcBef>
        <a:spcAft>
          <a:spcPts val="800"/>
        </a:spcAft>
        <a:buClr>
          <a:schemeClr val="tx1"/>
        </a:buClr>
        <a:buSzPct val="85000"/>
        <a:buFont typeface="Wingdings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slideLayout" Target="../slideLayouts/slideLayout5.xml"/><Relationship Id="rId7" Type="http://schemas.openxmlformats.org/officeDocument/2006/relationships/customXml" Target="../ink/ink1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80.png"/><Relationship Id="rId4" Type="http://schemas.openxmlformats.org/officeDocument/2006/relationships/image" Target="../media/image26.png"/><Relationship Id="rId9" Type="http://schemas.openxmlformats.org/officeDocument/2006/relationships/customXml" Target="../ink/ink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2740" y="507246"/>
            <a:ext cx="10326096" cy="1777108"/>
          </a:xfrm>
        </p:spPr>
        <p:txBody>
          <a:bodyPr/>
          <a:lstStyle/>
          <a:p>
            <a:r>
              <a:rPr lang="en-CA" dirty="0"/>
              <a:t>Precomputed Harpsichord Synthesis</a:t>
            </a:r>
            <a:br>
              <a:rPr lang="en-US" dirty="0"/>
            </a:br>
            <a:r>
              <a:rPr lang="en-CA" sz="3200" dirty="0"/>
              <a:t>using a Physically-Inspired Signal Processing Framework</a:t>
            </a:r>
            <a:br>
              <a:rPr lang="en-CA" sz="3200" dirty="0"/>
            </a:br>
            <a:r>
              <a:rPr lang="en-US" sz="2400" dirty="0"/>
              <a:t>after </a:t>
            </a:r>
            <a:r>
              <a:rPr lang="en-US" sz="2400" dirty="0" err="1"/>
              <a:t>Valimaki</a:t>
            </a:r>
            <a:r>
              <a:rPr lang="en-US" sz="2400" dirty="0"/>
              <a:t> </a:t>
            </a:r>
            <a:r>
              <a:rPr lang="en-CA" sz="2400" dirty="0"/>
              <a:t>et al. [2004]</a:t>
            </a:r>
            <a:endParaRPr lang="en-US" sz="2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2740" y="4266820"/>
            <a:ext cx="5486243" cy="1068577"/>
          </a:xfrm>
        </p:spPr>
        <p:txBody>
          <a:bodyPr>
            <a:noAutofit/>
          </a:bodyPr>
          <a:lstStyle/>
          <a:p>
            <a:r>
              <a:rPr lang="en-US" dirty="0"/>
              <a:t>Zane Wang,</a:t>
            </a:r>
            <a:br>
              <a:rPr lang="en-US" dirty="0"/>
            </a:br>
            <a:r>
              <a:rPr lang="en-US" dirty="0"/>
              <a:t>Cheriton School of Computer Science</a:t>
            </a:r>
          </a:p>
          <a:p>
            <a:r>
              <a:rPr lang="en-US" dirty="0"/>
              <a:t>Computer Graphics Lab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4/4/2024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41E6CD1-F3E2-4A48-C6EA-1F7FDCB08F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6731" y="2112197"/>
            <a:ext cx="5798012" cy="4118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63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1FADEA-B3A8-04C5-0296-605ED88528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709BF5-6AF0-B762-FF4C-41BDB92F9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Valimaki</a:t>
            </a:r>
            <a:r>
              <a:rPr lang="en-US" dirty="0"/>
              <a:t> et al. - Overview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09C5AD-7835-809A-1BFF-E0C6610384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dirty="0"/>
              <a:t>Precomputed Harpsichord Synthesis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9E43A9-75E8-499A-36A0-01B4DC29E3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405397-630D-2C4D-B920-E63BF94EF9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882" y="1330034"/>
            <a:ext cx="11569729" cy="5154655"/>
          </a:xfrm>
        </p:spPr>
        <p:txBody>
          <a:bodyPr>
            <a:normAutofit/>
          </a:bodyPr>
          <a:lstStyle/>
          <a:p>
            <a:r>
              <a:rPr lang="en-US" dirty="0"/>
              <a:t>Synthesize harpsichord sounds using a physical model fit to measured data</a:t>
            </a:r>
          </a:p>
          <a:p>
            <a:r>
              <a:rPr lang="en-US" dirty="0"/>
              <a:t>Include acoustic effects that arise from the instrument’s anatomy</a:t>
            </a:r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pic>
        <p:nvPicPr>
          <p:cNvPr id="9" name="Picture 8" descr="Harpsichord action diagram">
            <a:extLst>
              <a:ext uri="{FF2B5EF4-FFF2-40B4-BE49-F238E27FC236}">
                <a16:creationId xmlns:a16="http://schemas.microsoft.com/office/drawing/2014/main" id="{8322BC7F-1644-1C1C-9C07-FF87398064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420" y="2353030"/>
            <a:ext cx="8584276" cy="375025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01EF2F0-B9FE-EF79-20D4-AC85F55CB9E9}"/>
              </a:ext>
            </a:extLst>
          </p:cNvPr>
          <p:cNvSpPr/>
          <p:nvPr/>
        </p:nvSpPr>
        <p:spPr>
          <a:xfrm>
            <a:off x="3779237" y="3066119"/>
            <a:ext cx="4854459" cy="798387"/>
          </a:xfrm>
          <a:prstGeom prst="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A541E15-1DBF-D701-7E90-3F9217841919}"/>
              </a:ext>
            </a:extLst>
          </p:cNvPr>
          <p:cNvSpPr/>
          <p:nvPr/>
        </p:nvSpPr>
        <p:spPr>
          <a:xfrm>
            <a:off x="2962097" y="2721476"/>
            <a:ext cx="1012295" cy="8993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drawing of a rectangular object&#10;&#10;Description automatically generated">
            <a:extLst>
              <a:ext uri="{FF2B5EF4-FFF2-40B4-BE49-F238E27FC236}">
                <a16:creationId xmlns:a16="http://schemas.microsoft.com/office/drawing/2014/main" id="{F39C34BD-A518-9686-5191-058B39C3D8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4158" y="2721476"/>
            <a:ext cx="3163119" cy="2809904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9C60103F-AECE-96E2-9E8F-E49282848043}"/>
              </a:ext>
            </a:extLst>
          </p:cNvPr>
          <p:cNvSpPr/>
          <p:nvPr/>
        </p:nvSpPr>
        <p:spPr>
          <a:xfrm>
            <a:off x="8844158" y="2462907"/>
            <a:ext cx="3163120" cy="306506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669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1FADEA-B3A8-04C5-0296-605ED88528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709BF5-6AF0-B762-FF4C-41BDB92F9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Schematic of Harpsichord Model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09C5AD-7835-809A-1BFF-E0C6610384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dirty="0"/>
              <a:t>Precomputed Harpsichord Synthesis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9E43A9-75E8-499A-36A0-01B4DC29E3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299C098-F384-6BF7-1A51-56F26090A5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53628"/>
            <a:ext cx="12192000" cy="395074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23E429FB-72A0-AACB-5FBF-1A8A03C0D09C}"/>
              </a:ext>
            </a:extLst>
          </p:cNvPr>
          <p:cNvSpPr/>
          <p:nvPr/>
        </p:nvSpPr>
        <p:spPr>
          <a:xfrm>
            <a:off x="1378492" y="1778254"/>
            <a:ext cx="1888535" cy="200800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8969014-4365-717F-6C2A-01F307988A0E}"/>
              </a:ext>
            </a:extLst>
          </p:cNvPr>
          <p:cNvSpPr/>
          <p:nvPr/>
        </p:nvSpPr>
        <p:spPr>
          <a:xfrm>
            <a:off x="5008522" y="1594456"/>
            <a:ext cx="1640407" cy="10890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DD15B52-6EC2-880A-2BFA-327A6A69B1B5}"/>
              </a:ext>
            </a:extLst>
          </p:cNvPr>
          <p:cNvSpPr/>
          <p:nvPr/>
        </p:nvSpPr>
        <p:spPr>
          <a:xfrm>
            <a:off x="4797516" y="2920301"/>
            <a:ext cx="1185141" cy="46619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E2DBFEE-3234-CBAA-834F-609EEEC6CA92}"/>
              </a:ext>
            </a:extLst>
          </p:cNvPr>
          <p:cNvSpPr/>
          <p:nvPr/>
        </p:nvSpPr>
        <p:spPr>
          <a:xfrm>
            <a:off x="6648929" y="3633549"/>
            <a:ext cx="1750685" cy="10027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90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B47BF-142A-2C15-917C-6DC6B8D67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Excitation Signal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D86D65-7025-942C-0178-3622BB00F7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882" y="1877441"/>
            <a:ext cx="11569729" cy="4130840"/>
          </a:xfrm>
        </p:spPr>
        <p:txBody>
          <a:bodyPr/>
          <a:lstStyle/>
          <a:p>
            <a:r>
              <a:rPr lang="en-US" dirty="0"/>
              <a:t>The excitation signal input is acquired from a real harpsichord</a:t>
            </a:r>
          </a:p>
          <a:p>
            <a:pPr lvl="1"/>
            <a:r>
              <a:rPr lang="en-US" dirty="0"/>
              <a:t>Extracted from a recording of a plectrum hitting one of the strings</a:t>
            </a:r>
          </a:p>
          <a:p>
            <a:pPr lvl="1"/>
            <a:r>
              <a:rPr lang="en-US" dirty="0"/>
              <a:t>This signal should contain all the energy that is input to the system</a:t>
            </a:r>
          </a:p>
          <a:p>
            <a:pPr lvl="2"/>
            <a:r>
              <a:rPr lang="en-US" dirty="0"/>
              <a:t>Physical model: simulate energy transfer &amp; string oscillation with delay lines and other filters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691168-FDC4-4B22-4EA1-202E59C23D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dirty="0"/>
              <a:t>Precomputed Harpsichord Synthesis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48CF1E-79DC-5286-0976-8B16F3133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9B4D59E-5136-87B9-7B28-CA946DD42B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467"/>
          <a:stretch/>
        </p:blipFill>
        <p:spPr>
          <a:xfrm>
            <a:off x="6740827" y="505864"/>
            <a:ext cx="5321953" cy="137157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A720AB7-2208-5E0D-25AF-FB48293A11F5}"/>
              </a:ext>
            </a:extLst>
          </p:cNvPr>
          <p:cNvSpPr/>
          <p:nvPr/>
        </p:nvSpPr>
        <p:spPr>
          <a:xfrm>
            <a:off x="7185996" y="626182"/>
            <a:ext cx="1044484" cy="10405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565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F4008-C359-E6E6-4126-A2FC7CD3E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 Filter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C9314E-A535-63F6-D89A-5297664B01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Arguably the most important part of the model</a:t>
            </a:r>
          </a:p>
          <a:p>
            <a:r>
              <a:rPr lang="en-US" dirty="0"/>
              <a:t>At its core, it is a feedback delay line just like with Karplus-Strong</a:t>
            </a:r>
          </a:p>
          <a:p>
            <a:r>
              <a:rPr lang="en-US" dirty="0"/>
              <a:t>Key differences:</a:t>
            </a:r>
          </a:p>
          <a:p>
            <a:pPr lvl="1"/>
            <a:r>
              <a:rPr lang="en-US" dirty="0"/>
              <a:t>A one-pole filter strengthens low-pass characteristics</a:t>
            </a:r>
          </a:p>
          <a:p>
            <a:pPr lvl="2"/>
            <a:r>
              <a:rPr lang="en-US" dirty="0"/>
              <a:t>Stronger attack &amp; faster decay</a:t>
            </a:r>
          </a:p>
          <a:p>
            <a:pPr lvl="1"/>
            <a:r>
              <a:rPr lang="en-US" dirty="0"/>
              <a:t>A ripple (feedforward comb) filter selectively suppresses certain harmonics</a:t>
            </a:r>
          </a:p>
          <a:p>
            <a:pPr lvl="2"/>
            <a:r>
              <a:rPr lang="en-US" dirty="0"/>
              <a:t>Allows for a very close fit to measured data</a:t>
            </a:r>
          </a:p>
          <a:p>
            <a:pPr lvl="1"/>
            <a:r>
              <a:rPr lang="en-US" dirty="0"/>
              <a:t>An </a:t>
            </a:r>
            <a:r>
              <a:rPr lang="en-US" dirty="0" err="1"/>
              <a:t>allpass</a:t>
            </a:r>
            <a:r>
              <a:rPr lang="en-US" dirty="0"/>
              <a:t> filter accounts for dispersion (phase incoherence of partials)</a:t>
            </a:r>
          </a:p>
          <a:p>
            <a:pPr lvl="2"/>
            <a:r>
              <a:rPr lang="en-US" dirty="0"/>
              <a:t>Caused by string stiffness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11C66B-AD91-AB7A-37FC-F531EC6BF5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dirty="0"/>
              <a:t>Precomputed Harpsichord Synthesis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11F401-C9C6-A716-7D4D-4C259A039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CF9A576-1E62-587D-5FD7-73875461F6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026" b="20467"/>
          <a:stretch/>
        </p:blipFill>
        <p:spPr>
          <a:xfrm>
            <a:off x="7243989" y="501026"/>
            <a:ext cx="4948011" cy="137157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E1FBC37-52D1-A9A8-DD0A-E0BFB91AB0A7}"/>
              </a:ext>
            </a:extLst>
          </p:cNvPr>
          <p:cNvSpPr/>
          <p:nvPr/>
        </p:nvSpPr>
        <p:spPr>
          <a:xfrm>
            <a:off x="8665028" y="1039923"/>
            <a:ext cx="614438" cy="39698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483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22E11C-77D9-AE23-4644-FCABF1901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 Filter – Block Diagram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8AEE7C-2986-F697-2646-D69341D52E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dirty="0"/>
              <a:t>Precomputed Harpsichord Synthesis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ECD373-7A49-F452-111A-C39080016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B9F5B68-D11E-4BEA-AD81-20492858AB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96775"/>
            <a:ext cx="12192000" cy="426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866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F22744-ABAF-78E2-D2AE-9AD4D714D9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 Filter – Signal Processing Derivations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D2CFA5-AE87-A7DF-0BE2-076595779A9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The authors provide the transfer function of the loss filter (one-pole + feedforward comb):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The transfer function gives the ratio of the Z-transforms of the incoming and outgoing signals</a:t>
                </a:r>
              </a:p>
              <a:p>
                <a:pPr lvl="1"/>
                <a:r>
                  <a:rPr lang="en-US" dirty="0"/>
                  <a:t>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 notation refers to a delay of </a:t>
                </a:r>
                <a:r>
                  <a:rPr lang="en-US" i="1" dirty="0"/>
                  <a:t>n</a:t>
                </a:r>
                <a:r>
                  <a:rPr lang="en-US" dirty="0"/>
                  <a:t> samples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D2CFA5-AE87-A7DF-0BE2-076595779A9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474" t="-1061" r="-11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99314F-1C43-2A09-68BC-D8046CD3CF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dirty="0"/>
              <a:t>Precomputed Harpsichord Synthesis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2A5445-7770-8947-AC81-4858E9EA38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964C48-774D-3388-D1BB-EA21A40AD59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510" r="26571"/>
          <a:stretch/>
        </p:blipFill>
        <p:spPr>
          <a:xfrm>
            <a:off x="3860288" y="1884352"/>
            <a:ext cx="3455423" cy="1544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1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F22744-ABAF-78E2-D2AE-9AD4D714D9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 Filter – Signal Processing Derivations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D2CFA5-AE87-A7DF-0BE2-076595779A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882" y="1645554"/>
            <a:ext cx="11569729" cy="4434404"/>
          </a:xfrm>
        </p:spPr>
        <p:txBody>
          <a:bodyPr>
            <a:normAutofit/>
          </a:bodyPr>
          <a:lstStyle/>
          <a:p>
            <a:r>
              <a:rPr lang="en-US" dirty="0"/>
              <a:t>The transfer function gives the ratio of the z-transforms of the incoming and outgoing signals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Inverse z-transform gives us the </a:t>
            </a:r>
            <a:r>
              <a:rPr lang="en-US" b="1" dirty="0"/>
              <a:t>difference equation</a:t>
            </a:r>
            <a:r>
              <a:rPr lang="en-US" dirty="0"/>
              <a:t>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Where y[n] and x[n] are the nth samples in the output and input, respectively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99314F-1C43-2A09-68BC-D8046CD3CF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dirty="0"/>
              <a:t>Precomputed Harpsichord Synthesis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2A5445-7770-8947-AC81-4858E9EA38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964C48-774D-3388-D1BB-EA21A40AD59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510" r="26571"/>
          <a:stretch/>
        </p:blipFill>
        <p:spPr>
          <a:xfrm>
            <a:off x="9158511" y="555080"/>
            <a:ext cx="2439423" cy="1090474"/>
          </a:xfrm>
          <a:prstGeom prst="rect">
            <a:avLst/>
          </a:prstGeom>
        </p:spPr>
      </p:pic>
      <p:pic>
        <p:nvPicPr>
          <p:cNvPr id="16" name="Picture 15" descr="\documentclass{article}&#10;\usepackage{amsmath}&#10;\pagestyle{empty}&#10;\begin{document}&#10;&#10;$$\Rightarrow \frac{Y(z)}{X(z)} = b \frac{r + z^{-R}}{1 + az^{-1}} \Rightarrow Y(z)(1 + az^{-1}) = b(r + z^{-R})X(z) $$&#10;&#10;&#10;\end{document}" title="IguanaTex Bitmap Display">
            <a:extLst>
              <a:ext uri="{FF2B5EF4-FFF2-40B4-BE49-F238E27FC236}">
                <a16:creationId xmlns:a16="http://schemas.microsoft.com/office/drawing/2014/main" id="{CBAB8581-F15E-66CD-3FCD-2B1FDE0C648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2714" y="2718611"/>
            <a:ext cx="7853727" cy="744228"/>
          </a:xfrm>
          <a:prstGeom prst="rect">
            <a:avLst/>
          </a:prstGeom>
        </p:spPr>
      </p:pic>
      <p:pic>
        <p:nvPicPr>
          <p:cNvPr id="21" name="Picture 20" descr="\documentclass{article}&#10;\usepackage{amsmath}&#10;\pagestyle{empty}&#10;\begin{document}&#10;&#10;$$\Rightarrow y[n] + ay[n-1] = brx[n] + bx[n - R]$$&#10;$$\Rightarrow y[n] = brx[n] + bx[n - R] - ay[n-1]$$&#10;&#10;&#10;\end{document}" title="IguanaTex Bitmap Display">
            <a:extLst>
              <a:ext uri="{FF2B5EF4-FFF2-40B4-BE49-F238E27FC236}">
                <a16:creationId xmlns:a16="http://schemas.microsoft.com/office/drawing/2014/main" id="{BB11EC43-4F12-D23A-40B9-E108B07DD226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2714" y="4367100"/>
            <a:ext cx="5246180" cy="852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059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F22744-ABAF-78E2-D2AE-9AD4D714D9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 Filter – Signal Processing Derivations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D2CFA5-AE87-A7DF-0BE2-076595779A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882" y="1645554"/>
            <a:ext cx="11569729" cy="4434404"/>
          </a:xfrm>
        </p:spPr>
        <p:txBody>
          <a:bodyPr>
            <a:normAutofit/>
          </a:bodyPr>
          <a:lstStyle/>
          <a:p>
            <a:r>
              <a:rPr lang="en-US" dirty="0"/>
              <a:t>That gives us the output of the loss filter: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99314F-1C43-2A09-68BC-D8046CD3CF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dirty="0"/>
              <a:t>Precomputed Harpsichord Synthesis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2A5445-7770-8947-AC81-4858E9EA38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27" name="Picture 26" descr="\documentclass{article}&#10;\usepackage{amsmath}&#10;\pagestyle{empty}&#10;\begin{document}&#10;&#10;$$\Rightarrow l[n] = brx[n] + bx[n - R] - al[n-1]$$&#10;&#10;&#10;\end{document}" title="IguanaTex Bitmap Display">
            <a:extLst>
              <a:ext uri="{FF2B5EF4-FFF2-40B4-BE49-F238E27FC236}">
                <a16:creationId xmlns:a16="http://schemas.microsoft.com/office/drawing/2014/main" id="{519513DA-4536-BCF7-C72C-0600162DF76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2419" y="1428338"/>
            <a:ext cx="5118180" cy="30537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2F70ED2-2649-D5CF-AC1F-5B3D287F30A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921" r="19342" b="20188"/>
          <a:stretch/>
        </p:blipFill>
        <p:spPr>
          <a:xfrm>
            <a:off x="2099276" y="2160975"/>
            <a:ext cx="7283117" cy="3403562"/>
          </a:xfrm>
          <a:prstGeom prst="rect">
            <a:avLst/>
          </a:prstGeom>
        </p:spPr>
      </p:pic>
      <p:pic>
        <p:nvPicPr>
          <p:cNvPr id="30" name="Picture 29" descr="\documentclass{article}&#10;\usepackage{amsmath}&#10;\pagestyle{empty}&#10;\begin{document}&#10;&#10;$$l[n]$$&#10;&#10;&#10;\end{document}" title="IguanaTex Bitmap Display">
            <a:extLst>
              <a:ext uri="{FF2B5EF4-FFF2-40B4-BE49-F238E27FC236}">
                <a16:creationId xmlns:a16="http://schemas.microsoft.com/office/drawing/2014/main" id="{5D484B5F-C0C0-E6B6-A5B4-94F3CF2F8B21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6099" y="5514517"/>
            <a:ext cx="400458" cy="305371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7AA71D53-79B0-D04D-98C9-F9AE5454AE21}"/>
              </a:ext>
            </a:extLst>
          </p:cNvPr>
          <p:cNvSpPr/>
          <p:nvPr/>
        </p:nvSpPr>
        <p:spPr>
          <a:xfrm>
            <a:off x="5267591" y="2612568"/>
            <a:ext cx="3475356" cy="280922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C1F88D33-E9CC-6ABE-A2EA-D81B04A772CF}"/>
                  </a:ext>
                </a:extLst>
              </p14:cNvPr>
              <p14:cNvContentPartPr/>
              <p14:nvPr/>
            </p14:nvContentPartPr>
            <p14:xfrm rot="394855">
              <a:off x="4922984" y="4520037"/>
              <a:ext cx="136422" cy="936163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C1F88D33-E9CC-6ABE-A2EA-D81B04A772C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 rot="394855">
                <a:off x="4913985" y="4511035"/>
                <a:ext cx="154060" cy="9538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F04871E0-7D59-5E32-55F8-A30AA9F70078}"/>
                  </a:ext>
                </a:extLst>
              </p14:cNvPr>
              <p14:cNvContentPartPr/>
              <p14:nvPr/>
            </p14:nvContentPartPr>
            <p14:xfrm>
              <a:off x="5098043" y="4437146"/>
              <a:ext cx="92160" cy="10008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F04871E0-7D59-5E32-55F8-A30AA9F70078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089043" y="4428506"/>
                <a:ext cx="109800" cy="117720"/>
              </a:xfrm>
              <a:prstGeom prst="rect">
                <a:avLst/>
              </a:prstGeom>
            </p:spPr>
          </p:pic>
        </mc:Fallback>
      </mc:AlternateContent>
      <p:sp>
        <p:nvSpPr>
          <p:cNvPr id="39" name="Rectangle 38">
            <a:extLst>
              <a:ext uri="{FF2B5EF4-FFF2-40B4-BE49-F238E27FC236}">
                <a16:creationId xmlns:a16="http://schemas.microsoft.com/office/drawing/2014/main" id="{87A173A1-0286-359B-7BD8-2BEDB9A1B2E1}"/>
              </a:ext>
            </a:extLst>
          </p:cNvPr>
          <p:cNvSpPr/>
          <p:nvPr/>
        </p:nvSpPr>
        <p:spPr>
          <a:xfrm>
            <a:off x="4264960" y="5461154"/>
            <a:ext cx="673768" cy="46011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377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2104BF-7969-4783-9AE4-666143BE1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Effect of Loss Filter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00D098-A397-49B3-FBC5-67D27E983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dirty="0"/>
              <a:t>Precomputed Harpsichord Synthesis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E5D091-91CD-D7A3-D941-CC31E79945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50E490D-5129-10C1-2ADF-11D4D301DF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5327" y="1330035"/>
            <a:ext cx="8765316" cy="4740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310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2104BF-7969-4783-9AE4-666143BE1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Effect of Loss Filter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00D098-A397-49B3-FBC5-67D27E983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dirty="0"/>
              <a:t>Precomputed Harpsichord Synthesis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E5D091-91CD-D7A3-D941-CC31E79945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7B930EF-4301-3A1B-D1CA-0A5FAB1FAD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8891" y="434108"/>
            <a:ext cx="4817696" cy="5826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882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02602-212E-070B-5DCF-F0234996A8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7FDFF4-E6A0-554E-5940-341EBF62FA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882" y="1413163"/>
            <a:ext cx="11569729" cy="463445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The harpsichord is a </a:t>
            </a:r>
            <a:r>
              <a:rPr lang="en-US" b="1" dirty="0"/>
              <a:t>keyed string instrument </a:t>
            </a:r>
            <a:r>
              <a:rPr lang="en-US" dirty="0"/>
              <a:t>dating back to the early Renaissance</a:t>
            </a:r>
          </a:p>
          <a:p>
            <a:r>
              <a:rPr lang="en-US" dirty="0"/>
              <a:t>Frequently featured in Baroque music:</a:t>
            </a:r>
          </a:p>
          <a:p>
            <a:pPr lvl="1"/>
            <a:r>
              <a:rPr lang="en-US" dirty="0"/>
              <a:t>as a solo instrument (J.S. Bach, Domenico Scarlatti, etc.)</a:t>
            </a:r>
          </a:p>
          <a:p>
            <a:pPr lvl="1"/>
            <a:r>
              <a:rPr lang="en-US" dirty="0"/>
              <a:t>as a part of the Basso Continuo group in a chamber setting</a:t>
            </a:r>
          </a:p>
          <a:p>
            <a:pPr lvl="1"/>
            <a:r>
              <a:rPr lang="en-US" dirty="0"/>
              <a:t>or as an accompanying instrument to another solo musician</a:t>
            </a:r>
          </a:p>
          <a:p>
            <a:pPr lvl="1"/>
            <a:r>
              <a:rPr lang="en-US" dirty="0"/>
              <a:t>More modern examples:</a:t>
            </a:r>
          </a:p>
          <a:p>
            <a:pPr lvl="2"/>
            <a:r>
              <a:rPr lang="en-US" dirty="0"/>
              <a:t>OST from Baldur’s Gate III, Dark Souls, Genshin Impact, and many others all feature the harpsichord</a:t>
            </a:r>
          </a:p>
          <a:p>
            <a:pPr lvl="2"/>
            <a:r>
              <a:rPr lang="en-US" dirty="0"/>
              <a:t>Associated with medieval fantasy, gothic settings</a:t>
            </a:r>
          </a:p>
          <a:p>
            <a:r>
              <a:rPr lang="en-US" dirty="0"/>
              <a:t>The harpsichord is </a:t>
            </a:r>
            <a:r>
              <a:rPr lang="en-US" b="1" dirty="0"/>
              <a:t>played</a:t>
            </a:r>
            <a:r>
              <a:rPr lang="en-US" dirty="0"/>
              <a:t> </a:t>
            </a:r>
            <a:r>
              <a:rPr lang="en-US" b="1" dirty="0"/>
              <a:t>by depressing the keys</a:t>
            </a:r>
            <a:r>
              <a:rPr lang="en-US" dirty="0"/>
              <a:t>, which lifts a </a:t>
            </a:r>
            <a:r>
              <a:rPr lang="en-US" i="1" dirty="0"/>
              <a:t>plectrum </a:t>
            </a:r>
            <a:r>
              <a:rPr lang="en-US" dirty="0"/>
              <a:t>to pluck the strings</a:t>
            </a:r>
            <a:endParaRPr lang="en-US" b="1" i="1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134038-9E33-F570-7DED-9D59992705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dirty="0"/>
              <a:t>Precomputed Harpsichord Synthesis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080E34-6E3E-56CB-5ACF-8DBDD55AB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4458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8C023-3B35-D205-FE99-844465724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 Filter – Signal Processing Derivations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7933B73-929F-4BFE-9289-F5B3517651F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Continuing the process for the rest of the feedback loop, we take the output of the loss filter and put it through a delay line (length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), fractional delay filter, and all-pass filter</a:t>
                </a:r>
              </a:p>
              <a:p>
                <a:r>
                  <a:rPr lang="en-US" dirty="0"/>
                  <a:t>Total delay </a:t>
                </a:r>
                <a:r>
                  <a:rPr lang="en-US" i="1" dirty="0"/>
                  <a:t>L</a:t>
                </a:r>
                <a:r>
                  <a:rPr lang="en-US" dirty="0"/>
                  <a:t>:</a:t>
                </a:r>
              </a:p>
              <a:p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𝑳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1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dirty="0" smtClean="0">
                                <a:latin typeface="Cambria Math" panose="02040503050406030204" pitchFamily="18" charset="0"/>
                              </a:rPr>
                              <m:t>𝒇</m:t>
                            </m:r>
                          </m:e>
                          <m:sub>
                            <m:r>
                              <a:rPr lang="en-US" b="1" i="1" dirty="0" smtClean="0">
                                <a:latin typeface="Cambria Math" panose="02040503050406030204" pitchFamily="18" charset="0"/>
                              </a:rPr>
                              <m:t>𝒔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1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dirty="0" smtClean="0">
                                <a:latin typeface="Cambria Math" panose="02040503050406030204" pitchFamily="18" charset="0"/>
                              </a:rPr>
                              <m:t>𝒇</m:t>
                            </m:r>
                          </m:e>
                          <m:sub>
                            <m:r>
                              <a:rPr lang="en-US" b="1" i="1" dirty="0" smtClean="0">
                                <a:latin typeface="Cambria Math" panose="02040503050406030204" pitchFamily="18" charset="0"/>
                              </a:rPr>
                              <m:t>𝒇𝒓𝒆𝒒</m:t>
                            </m:r>
                          </m:sub>
                        </m:sSub>
                      </m:den>
                    </m:f>
                  </m:oMath>
                </a14:m>
                <a:endParaRPr lang="en-US" b="1" dirty="0"/>
              </a:p>
              <a:p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𝑹</m:t>
                    </m:r>
                  </m:oMath>
                </a14:m>
                <a:endParaRPr lang="en-US" b="1" dirty="0"/>
              </a:p>
              <a:p>
                <a:pPr lvl="1"/>
                <a:r>
                  <a:rPr lang="en-US" i="1" dirty="0"/>
                  <a:t>R </a:t>
                </a:r>
                <a:r>
                  <a:rPr lang="en-US" dirty="0"/>
                  <a:t>is the ripple filter delay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7933B73-929F-4BFE-9289-F5B3517651F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474" t="-1061" r="-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4E68B2-A2FC-1283-82F0-D600CC4DCD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dirty="0"/>
              <a:t>Precomputed Harpsichord Synthesis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FC7EA9-3BD6-4C14-F5EF-4C0EDE694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2E1F914-5688-431F-9BCE-298BB16E35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8629" y="2342162"/>
            <a:ext cx="7581979" cy="3709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888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EA51E-D35A-93C0-1719-C8F74AD56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Soundbox Reverb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988B74-002B-7D95-E5A0-E5CAD98D02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Implemented with a modified FDN </a:t>
            </a:r>
          </a:p>
          <a:p>
            <a:pPr marL="0" indent="0">
              <a:buNone/>
            </a:pPr>
            <a:r>
              <a:rPr lang="en-US" dirty="0"/>
              <a:t>    reverb algorithm</a:t>
            </a:r>
          </a:p>
          <a:p>
            <a:r>
              <a:rPr lang="en-US" dirty="0"/>
              <a:t>Cascaded delay lines combined with loss filters simulate the “echo-y” effects of a very small room (which is what the soundboard effectively is)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5C07D4-2202-5C4D-05EF-B46535B5DD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dirty="0"/>
              <a:t>Precomputed Harpsichord Synthesis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6CB6AD-38FA-E830-4F05-3917066AEC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66E4E6C-1082-3881-965E-A0CF7DC819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026" b="20467"/>
          <a:stretch/>
        </p:blipFill>
        <p:spPr>
          <a:xfrm>
            <a:off x="6165094" y="434108"/>
            <a:ext cx="4948011" cy="137157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379EF16-29FE-77D1-F9CF-8A2B0B780E61}"/>
              </a:ext>
            </a:extLst>
          </p:cNvPr>
          <p:cNvSpPr/>
          <p:nvPr/>
        </p:nvSpPr>
        <p:spPr>
          <a:xfrm>
            <a:off x="9148838" y="1422834"/>
            <a:ext cx="614438" cy="39698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4CF8FC6-13C5-BA0F-2DC9-44EF9D1614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515" y="3429000"/>
            <a:ext cx="8679542" cy="2845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696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A56D03-86DE-F761-498F-50A199DF0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Release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FCE611-B7E8-1EF8-56B0-484BFA8B7A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key release samples were recorded from a real harpsichord</a:t>
            </a:r>
          </a:p>
          <a:p>
            <a:r>
              <a:rPr lang="en-US" dirty="0"/>
              <a:t>Simply trigger the release when the note ends/the key on the controller is lifted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D008AF-AC01-2BFA-B12C-13D24ADDF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dirty="0"/>
              <a:t>Precomputed Harpsichord Synthesis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362CB4-6AF8-8E78-FBDB-B701572064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2C41F6A-15A7-243E-1D40-E2119EABEC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026" b="20467"/>
          <a:stretch/>
        </p:blipFill>
        <p:spPr>
          <a:xfrm>
            <a:off x="1277867" y="2814562"/>
            <a:ext cx="9097684" cy="252185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F3562EA-7A4C-2A8E-8100-DE59CA4B0A40}"/>
              </a:ext>
            </a:extLst>
          </p:cNvPr>
          <p:cNvSpPr/>
          <p:nvPr/>
        </p:nvSpPr>
        <p:spPr>
          <a:xfrm>
            <a:off x="4111629" y="2814562"/>
            <a:ext cx="2772981" cy="103656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780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5DAAE-9646-153B-EA02-6E7D100E8A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95D9E8-7855-74FB-174E-9471BD47F9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882" y="1413163"/>
            <a:ext cx="11569729" cy="4688964"/>
          </a:xfrm>
        </p:spPr>
        <p:txBody>
          <a:bodyPr>
            <a:normAutofit fontScale="92500"/>
          </a:bodyPr>
          <a:lstStyle/>
          <a:p>
            <a:r>
              <a:rPr lang="en-US" b="1" dirty="0"/>
              <a:t>Precompute the string response </a:t>
            </a:r>
            <a:r>
              <a:rPr lang="en-US" dirty="0"/>
              <a:t>by generating and writing the signal data one point at a time</a:t>
            </a:r>
          </a:p>
          <a:p>
            <a:pPr lvl="1"/>
            <a:r>
              <a:rPr lang="en-US" dirty="0"/>
              <a:t>Implemented in python</a:t>
            </a:r>
          </a:p>
          <a:p>
            <a:r>
              <a:rPr lang="en-US" dirty="0"/>
              <a:t>Save harpsichord samples as wav files</a:t>
            </a:r>
          </a:p>
          <a:p>
            <a:pPr lvl="1"/>
            <a:r>
              <a:rPr lang="en-US" dirty="0"/>
              <a:t>Excitation and release signals were taken from the authors’ website</a:t>
            </a:r>
          </a:p>
          <a:p>
            <a:r>
              <a:rPr lang="en-US" dirty="0"/>
              <a:t>Currently, soundbox reverb is approximated using the reverb effect in a commercial DAW</a:t>
            </a:r>
          </a:p>
          <a:p>
            <a:r>
              <a:rPr lang="en-US" dirty="0"/>
              <a:t>Build a </a:t>
            </a:r>
            <a:r>
              <a:rPr lang="en-US" b="1" dirty="0"/>
              <a:t>SF2 standard </a:t>
            </a:r>
            <a:r>
              <a:rPr lang="en-US" b="1" dirty="0" err="1"/>
              <a:t>soundfont</a:t>
            </a:r>
            <a:r>
              <a:rPr lang="en-US" b="1" dirty="0"/>
              <a:t> </a:t>
            </a:r>
            <a:r>
              <a:rPr lang="en-US" dirty="0"/>
              <a:t>in Polyphone for MIDI control</a:t>
            </a:r>
          </a:p>
          <a:p>
            <a:pPr lvl="1"/>
            <a:r>
              <a:rPr lang="en-US" dirty="0"/>
              <a:t>Their method was already real time in 2004, but:</a:t>
            </a:r>
          </a:p>
          <a:p>
            <a:pPr lvl="1"/>
            <a:r>
              <a:rPr lang="en-US" dirty="0"/>
              <a:t>My method promises better portability – can be used by anyone with a midi controller or notation software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0C5223-06A4-A257-7801-457CC8AF4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dirty="0"/>
              <a:t>Precomputed Harpsichord Synthesis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FCA2D9-3CC4-5314-02B3-4055CC36E2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4894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C23E9-994B-FFE9-95D1-1BEBAAEB2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Implementation – String Model Results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207091-14DB-220E-07BB-B87B40D34B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dirty="0"/>
              <a:t>Precomputed Harpsichord Synthesis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8DA84A-E284-F14E-6EB1-09B0EE8D7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7" name="Picture 6" descr="A diagram of a string signal&#10;&#10;Description automatically generated">
            <a:extLst>
              <a:ext uri="{FF2B5EF4-FFF2-40B4-BE49-F238E27FC236}">
                <a16:creationId xmlns:a16="http://schemas.microsoft.com/office/drawing/2014/main" id="{B2D4022A-A196-924D-DBBD-930991B31B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4782" y="1498158"/>
            <a:ext cx="5382436" cy="4288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395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9BFB6B-CE4D-7AF2-770E-DF4059C25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Polyphone – Sample Preparation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3C4B50-FA8B-5D1B-73EE-29DDF3442B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dirty="0"/>
              <a:t>Precomputed Harpsichord Synthesis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67ABCD-CCB6-043A-F25D-8A19A2C66D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5F95905-776D-D10C-5CD5-C0ECBBF42E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4027" y="1330035"/>
            <a:ext cx="9803946" cy="4770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033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7C35BC-45D6-A63B-53EE-076F4957C9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Polyphone – </a:t>
            </a:r>
            <a:r>
              <a:rPr lang="en-US" dirty="0" err="1"/>
              <a:t>Soundfont</a:t>
            </a:r>
            <a:r>
              <a:rPr lang="en-US" dirty="0"/>
              <a:t> Editing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EAEBB02-05CD-156B-2208-F0BA3C48A2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68160" y="1195160"/>
            <a:ext cx="9455680" cy="4882023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8CCA36-D9B5-E8D1-41B1-AE5B547C5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dirty="0"/>
              <a:t>Precomputed Harpsichord Synthesis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D7DB38-C260-C25C-1972-CC29DA205D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1678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73B1991-3E97-B74D-958D-52C4E92447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Demonstration &amp; Q&amp;A</a:t>
            </a:r>
            <a:endParaRPr lang="en-US" dirty="0"/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63590EF6-07EB-604F-BB55-770F915328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9882" y="6335309"/>
            <a:ext cx="5226517" cy="250337"/>
          </a:xfrm>
        </p:spPr>
        <p:txBody>
          <a:bodyPr/>
          <a:lstStyle/>
          <a:p>
            <a:r>
              <a:rPr lang="en-CA" dirty="0"/>
              <a:t>Precomputed Harpsichord Synthesis</a:t>
            </a:r>
            <a:endParaRPr lang="en-US" dirty="0"/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5702BF46-31EA-F04E-9AC8-5837B2804B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88000" y="6335309"/>
            <a:ext cx="1016000" cy="250337"/>
          </a:xfrm>
        </p:spPr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0379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62F835-1582-362C-20F6-915AEA1652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3CD871-A12C-A63E-96A8-FCEC28018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dirty="0"/>
              <a:t>Precomputed Harpsichord Synthesis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E12544-18DA-708C-F099-FC719135B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1C7FA6C-58D0-9CB1-96B3-3D384A3154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330035"/>
            <a:ext cx="10668000" cy="4375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728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dirty="0"/>
              <a:t>Precomputed Harpsichord Synthesis</a:t>
            </a:r>
            <a:endParaRPr lang="en-US" dirty="0"/>
          </a:p>
        </p:txBody>
      </p:sp>
      <p:sp>
        <p:nvSpPr>
          <p:cNvPr id="13" name="Slide Number Placeholder 6">
            <a:extLst>
              <a:ext uri="{FF2B5EF4-FFF2-40B4-BE49-F238E27FC236}">
                <a16:creationId xmlns:a16="http://schemas.microsoft.com/office/drawing/2014/main" id="{60ACA6E5-0060-4BC3-BC04-BCFCDE757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88000" y="6335309"/>
            <a:ext cx="1016000" cy="250337"/>
          </a:xfrm>
        </p:spPr>
        <p:txBody>
          <a:bodyPr/>
          <a:lstStyle/>
          <a:p>
            <a:r>
              <a:rPr lang="en-US" dirty="0"/>
              <a:t>PAGE  3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B363217-DB6D-7FCF-179D-4D23FA9F0A09}"/>
              </a:ext>
            </a:extLst>
          </p:cNvPr>
          <p:cNvSpPr txBox="1">
            <a:spLocks/>
          </p:cNvSpPr>
          <p:nvPr/>
        </p:nvSpPr>
        <p:spPr>
          <a:xfrm>
            <a:off x="259882" y="1413162"/>
            <a:ext cx="11569729" cy="43063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88925" indent="-288925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Content Placeholder 11">
            <a:extLst>
              <a:ext uri="{FF2B5EF4-FFF2-40B4-BE49-F238E27FC236}">
                <a16:creationId xmlns:a16="http://schemas.microsoft.com/office/drawing/2014/main" id="{6157A7F2-3596-D470-FBB2-CAE70A9A37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882" y="1413163"/>
            <a:ext cx="11569729" cy="4595117"/>
          </a:xfrm>
        </p:spPr>
        <p:txBody>
          <a:bodyPr>
            <a:normAutofit/>
          </a:bodyPr>
          <a:lstStyle/>
          <a:p>
            <a:r>
              <a:rPr lang="en-US" dirty="0"/>
              <a:t>We know that the sonic possibilities with digital audio synthesis are endless</a:t>
            </a:r>
          </a:p>
          <a:p>
            <a:r>
              <a:rPr lang="en-US" dirty="0"/>
              <a:t>For this project, I choose to focus on historical instrument synthesis</a:t>
            </a:r>
          </a:p>
          <a:p>
            <a:pPr lvl="1"/>
            <a:r>
              <a:rPr lang="en-US" dirty="0"/>
              <a:t>Harpsichords are:</a:t>
            </a:r>
          </a:p>
          <a:p>
            <a:pPr lvl="2"/>
            <a:r>
              <a:rPr lang="en-US" dirty="0"/>
              <a:t>Rare</a:t>
            </a:r>
          </a:p>
          <a:p>
            <a:pPr lvl="2"/>
            <a:r>
              <a:rPr lang="en-US" dirty="0"/>
              <a:t>Expensive</a:t>
            </a:r>
          </a:p>
          <a:p>
            <a:pPr lvl="2"/>
            <a:r>
              <a:rPr lang="en-US" dirty="0"/>
              <a:t>Fragile</a:t>
            </a:r>
          </a:p>
          <a:p>
            <a:pPr lvl="2"/>
            <a:r>
              <a:rPr lang="en-US" dirty="0"/>
              <a:t>High-maintenance</a:t>
            </a:r>
          </a:p>
          <a:p>
            <a:pPr lvl="2"/>
            <a:r>
              <a:rPr lang="en-US" dirty="0"/>
              <a:t>Hard to transport</a:t>
            </a:r>
          </a:p>
          <a:p>
            <a:pPr lvl="1"/>
            <a:r>
              <a:rPr lang="en-US" dirty="0"/>
              <a:t>But their sound is still crucial in modern music performance!</a:t>
            </a:r>
          </a:p>
        </p:txBody>
      </p:sp>
      <p:pic>
        <p:nvPicPr>
          <p:cNvPr id="8" name="Picture 7" descr="A close-up of a piano&#10;&#10;Description automatically generated">
            <a:extLst>
              <a:ext uri="{FF2B5EF4-FFF2-40B4-BE49-F238E27FC236}">
                <a16:creationId xmlns:a16="http://schemas.microsoft.com/office/drawing/2014/main" id="{616DDA71-1F8F-261B-2F79-97813314823C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1753" y="2624573"/>
            <a:ext cx="3261486" cy="3239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207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47E23-12A5-FB58-1EC9-D2891FFE6F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– Plucked String Synthesis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2AB2E5-E14A-6F3F-2754-2B853BFD08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dirty="0"/>
              <a:t>Precomputed Harpsichord Synthesis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A0CA7C-F0C0-916A-7DAF-7AA94CF7E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11">
                <a:extLst>
                  <a:ext uri="{FF2B5EF4-FFF2-40B4-BE49-F238E27FC236}">
                    <a16:creationId xmlns:a16="http://schemas.microsoft.com/office/drawing/2014/main" id="{615E3817-9A83-BA90-4D0F-1F88BC94C52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How can we simulate the sound of a plucked string?</a:t>
                </a:r>
              </a:p>
              <a:p>
                <a:pPr lvl="1"/>
                <a:r>
                  <a:rPr lang="en-US" dirty="0"/>
                  <a:t>The energy (amplitude) of a plucked string undergoes </a:t>
                </a:r>
                <a:r>
                  <a:rPr lang="en-US" b="1" dirty="0"/>
                  <a:t>exponential decay </a:t>
                </a:r>
                <a:r>
                  <a:rPr lang="en-US" dirty="0"/>
                  <a:t>in the time domain</a:t>
                </a:r>
              </a:p>
              <a:p>
                <a:pPr lvl="2"/>
                <a:r>
                  <a:rPr lang="en-US" dirty="0"/>
                  <a:t>This is because, roughly speaking,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𝑏𝑥</m:t>
                        </m:r>
                      </m:sup>
                    </m:sSup>
                  </m:oMath>
                </a14:m>
                <a:r>
                  <a:rPr lang="en-US" dirty="0"/>
                  <a:t> is a solution to the differential equation that relates an oscillating object’s acceleration to its velocity</a:t>
                </a:r>
              </a:p>
              <a:p>
                <a:pPr lvl="2"/>
                <a:r>
                  <a:rPr lang="en-US" dirty="0"/>
                  <a:t>In the frequency domain, this translates to higher frequency partials </a:t>
                </a:r>
                <a:r>
                  <a:rPr lang="en-US" b="1" dirty="0"/>
                  <a:t>decaying faster </a:t>
                </a:r>
                <a:r>
                  <a:rPr lang="en-US" dirty="0"/>
                  <a:t>than lower frequency partials</a:t>
                </a:r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The classic method for capturing this effect is the </a:t>
                </a:r>
                <a:r>
                  <a:rPr lang="en-US" b="1" dirty="0"/>
                  <a:t>Karplus-Strong algorithm </a:t>
                </a:r>
                <a:r>
                  <a:rPr lang="en-US" dirty="0"/>
                  <a:t>(1984)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12" name="Content Placeholder 11">
                <a:extLst>
                  <a:ext uri="{FF2B5EF4-FFF2-40B4-BE49-F238E27FC236}">
                    <a16:creationId xmlns:a16="http://schemas.microsoft.com/office/drawing/2014/main" id="{615E3817-9A83-BA90-4D0F-1F88BC94C52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474" t="-10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28097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B47BF-142A-2C15-917C-6DC6B8D67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Karplus-Strong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FD86D65-7025-942C-0178-3622BB00F7C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59883" y="1421934"/>
                <a:ext cx="11569729" cy="4595117"/>
              </a:xfrm>
            </p:spPr>
            <p:txBody>
              <a:bodyPr/>
              <a:lstStyle/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Start with an excitation signal (random noise)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For each sample y[t]:</a:t>
                </a:r>
              </a:p>
              <a:p>
                <a:pPr marL="854075" lvl="1" indent="-457200">
                  <a:buFont typeface="+mj-lt"/>
                  <a:buAutoNum type="arabicPeriod"/>
                </a:pPr>
                <a:r>
                  <a:rPr lang="en-US" dirty="0"/>
                  <a:t>Put it through a </a:t>
                </a:r>
                <a:r>
                  <a:rPr lang="en-US" b="1" dirty="0"/>
                  <a:t>delay line </a:t>
                </a:r>
                <a:r>
                  <a:rPr lang="en-US" dirty="0"/>
                  <a:t>of length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𝑓𝑟𝑒𝑞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𝑓𝑟𝑒𝑞</m:t>
                        </m:r>
                      </m:sub>
                    </m:sSub>
                  </m:oMath>
                </a14:m>
                <a:r>
                  <a:rPr lang="en-US" dirty="0"/>
                  <a:t> is the fundamental frequency (Hz)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dirty="0"/>
                  <a:t> is the sample rate (44100)</a:t>
                </a:r>
              </a:p>
              <a:p>
                <a:pPr marL="854075" lvl="1" indent="-457200">
                  <a:buFont typeface="+mj-lt"/>
                  <a:buAutoNum type="arabicPeriod"/>
                </a:pPr>
                <a:r>
                  <a:rPr lang="en-US" dirty="0"/>
                  <a:t>The next sample y[t] is given by averaging y[t – p] with y[t – p – 1]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FD86D65-7025-942C-0178-3622BB00F7C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9883" y="1421934"/>
                <a:ext cx="11569729" cy="4595117"/>
              </a:xfrm>
              <a:blipFill>
                <a:blip r:embed="rId2"/>
                <a:stretch>
                  <a:fillRect l="-527" t="-1061" r="-5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691168-FDC4-4B22-4EA1-202E59C23D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dirty="0"/>
              <a:t>Precomputed Harpsichord Synthesis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48CF1E-79DC-5286-0976-8B16F3133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21EDC19-2B9D-F90F-A649-620696BF1EF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767"/>
          <a:stretch/>
        </p:blipFill>
        <p:spPr>
          <a:xfrm>
            <a:off x="3157251" y="4765227"/>
            <a:ext cx="5338859" cy="152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281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824917-E5AC-D8FD-498F-2FE306628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Karplus-Strong Algorithm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14931A-CBCF-FCDA-0A38-3AF1C1C6C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dirty="0"/>
              <a:t>Precomputed Harpsichord Synthesis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69675A-C096-2F3D-32D6-4EE838D165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4A7B631-155A-5619-2FDD-33860748F4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61007"/>
            <a:ext cx="12192000" cy="2935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836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590191-10BA-6255-42A6-7D7AF3657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Karplus-Strong Algorithm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6D3E40-9225-ED74-3B0D-0F9C87FFEC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dirty="0"/>
              <a:t>Precomputed Harpsichord Synthesis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C16A1D-18E5-361E-1873-19D58B7D4F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0F12E3C-3210-85EE-D2B1-A96A0D2A63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799" y="2533074"/>
            <a:ext cx="6096001" cy="2077590"/>
          </a:xfrm>
          <a:prstGeom prst="rect">
            <a:avLst/>
          </a:prstGeom>
        </p:spPr>
      </p:pic>
      <p:pic>
        <p:nvPicPr>
          <p:cNvPr id="12" name="Picture 11" descr="A diagram of a string signal&#10;&#10;Description automatically generated">
            <a:extLst>
              <a:ext uri="{FF2B5EF4-FFF2-40B4-BE49-F238E27FC236}">
                <a16:creationId xmlns:a16="http://schemas.microsoft.com/office/drawing/2014/main" id="{06AB65A9-DFD2-7DA5-0606-ECF675570A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2684" y="1164164"/>
            <a:ext cx="5719294" cy="4556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598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B47BF-142A-2C15-917C-6DC6B8D67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Karplus-Strong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D86D65-7025-942C-0178-3622BB00F7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Limitations</a:t>
            </a:r>
          </a:p>
          <a:p>
            <a:pPr lvl="1"/>
            <a:r>
              <a:rPr lang="en-US" dirty="0"/>
              <a:t>Doesn’t sound real</a:t>
            </a:r>
          </a:p>
          <a:p>
            <a:pPr lvl="2"/>
            <a:r>
              <a:rPr lang="en-US" dirty="0"/>
              <a:t>If anything, it sounds more like a guitar than a harpsichord</a:t>
            </a:r>
          </a:p>
          <a:p>
            <a:pPr lvl="1"/>
            <a:r>
              <a:rPr lang="en-US" dirty="0"/>
              <a:t>The harpsichord’s frequency profile is more complex than what we get from Karplus-Strong synthesis</a:t>
            </a:r>
          </a:p>
          <a:p>
            <a:pPr lvl="2"/>
            <a:r>
              <a:rPr lang="en-US" dirty="0"/>
              <a:t>In its original form, there aren’t enough parameters to modify the sound</a:t>
            </a:r>
          </a:p>
          <a:p>
            <a:pPr lvl="1"/>
            <a:r>
              <a:rPr lang="en-US" dirty="0"/>
              <a:t>A noise burst is not a physically correct excitation signal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691168-FDC4-4B22-4EA1-202E59C23D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dirty="0"/>
              <a:t>Precomputed Harpsichord Synthesis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48CF1E-79DC-5286-0976-8B16F3133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3497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05.2118"/>
  <p:tag name="ORIGINALWIDTH" val="3220.847"/>
  <p:tag name="OUTPUTTYPE" val="PNG"/>
  <p:tag name="IGUANATEXVERSION" val="160"/>
  <p:tag name="LATEXADDIN" val="\documentclass{article}&#10;\usepackage{amsmath}&#10;\pagestyle{empty}&#10;\begin{document}&#10;&#10;$$\Rightarrow \frac{Y(z)}{X(z)} = b \frac{r + z^{-R}}{1 + az^{-1}} \Rightarrow Y(z)(1 + az^{-1}) = b(r + z^{-R})X(z) $$&#10;&#10;&#10;\end{document}"/>
  <p:tag name="IGUANATEXSIZE" val="24"/>
  <p:tag name="IGUANATEXCURSOR" val="177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49.4563"/>
  <p:tag name="ORIGINALWIDTH" val="2151.481"/>
  <p:tag name="OUTPUTTYPE" val="PNG"/>
  <p:tag name="IGUANATEXVERSION" val="160"/>
  <p:tag name="LATEXADDIN" val="\documentclass{article}&#10;\usepackage{amsmath}&#10;\pagestyle{empty}&#10;\begin{document}&#10;&#10;$$\Rightarrow y[n] + ay[n-1] = brx[n] + bx[n - R]$$&#10;$$\Rightarrow y[n] = brx[n] + bx[n - R] - ay[n-1]$$&#10;&#10;&#10;\end{document}"/>
  <p:tag name="IGUANATEXSIZE" val="24"/>
  <p:tag name="IGUANATEXCURSOR" val="152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2098.988"/>
  <p:tag name="OUTPUTTYPE" val="PNG"/>
  <p:tag name="IGUANATEXVERSION" val="160"/>
  <p:tag name="LATEXADDIN" val="\documentclass{article}&#10;\usepackage{amsmath}&#10;\pagestyle{empty}&#10;\begin{document}&#10;&#10;$$\Rightarrow l[n] = brx[n] + bx[n - R] - al[n-1]$$&#10;&#10;&#10;\end{document}"/>
  <p:tag name="IGUANATEXSIZE" val="24"/>
  <p:tag name="IGUANATEXCURSOR" val="125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164.2294"/>
  <p:tag name="OUTPUTTYPE" val="PNG"/>
  <p:tag name="IGUANATEXVERSION" val="160"/>
  <p:tag name="LATEXADDIN" val="\documentclass{article}&#10;\usepackage{amsmath}&#10;\pagestyle{empty}&#10;\begin{document}&#10;&#10;$$l[n]$$&#10;&#10;&#10;\end{document}"/>
  <p:tag name="IGUANATEXSIZE" val="24"/>
  <p:tag name="IGUANATEXCURSOR" val="87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heme/theme1.xml><?xml version="1.0" encoding="utf-8"?>
<a:theme xmlns:a="http://schemas.openxmlformats.org/drawingml/2006/main" name="UofWaterloo_WhiteBkgrd">
  <a:themeElements>
    <a:clrScheme name="Waterloo2016">
      <a:dk1>
        <a:sysClr val="windowText" lastClr="000000"/>
      </a:dk1>
      <a:lt1>
        <a:sysClr val="window" lastClr="FFFFFF"/>
      </a:lt1>
      <a:dk2>
        <a:srgbClr val="757575"/>
      </a:dk2>
      <a:lt2>
        <a:srgbClr val="D6D6D6"/>
      </a:lt2>
      <a:accent1>
        <a:srgbClr val="FFD54F"/>
      </a:accent1>
      <a:accent2>
        <a:srgbClr val="0C0C0C"/>
      </a:accent2>
      <a:accent3>
        <a:srgbClr val="AEAEAE"/>
      </a:accent3>
      <a:accent4>
        <a:srgbClr val="B71233"/>
      </a:accent4>
      <a:accent5>
        <a:srgbClr val="7F7F7F"/>
      </a:accent5>
      <a:accent6>
        <a:srgbClr val="0073CE"/>
      </a:accent6>
      <a:hlink>
        <a:srgbClr val="353535"/>
      </a:hlink>
      <a:folHlink>
        <a:srgbClr val="595959"/>
      </a:folHlink>
    </a:clrScheme>
    <a:fontScheme name="Custom 1">
      <a:majorFont>
        <a:latin typeface="Barlow Condensed"/>
        <a:ea typeface=""/>
        <a:cs typeface=""/>
      </a:majorFont>
      <a:minorFont>
        <a:latin typeface="Georg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aterloo_powerpoint_template_16-9_widescreen" id="{4809F9E8-56BF-8C4D-85E0-7353F442B736}" vid="{D553A0E6-7EAA-F242-A75B-21BFDE7A7B8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535D3CEC2F76A4CA1EC3507E2D03D36" ma:contentTypeVersion="8" ma:contentTypeDescription="Create a new document." ma:contentTypeScope="" ma:versionID="e8f3f562056a22ae9893f98fb864f43a">
  <xsd:schema xmlns:xsd="http://www.w3.org/2001/XMLSchema" xmlns:xs="http://www.w3.org/2001/XMLSchema" xmlns:p="http://schemas.microsoft.com/office/2006/metadata/properties" xmlns:ns2="9bed8fe0-fd4c-4f92-9936-a2497f3396f6" xmlns:ns3="5d8f0207-1964-4a5e-9049-2927796093eb" targetNamespace="http://schemas.microsoft.com/office/2006/metadata/properties" ma:root="true" ma:fieldsID="1923fb297802a2b8ad748ba491dbb62d" ns2:_="" ns3:_="">
    <xsd:import namespace="9bed8fe0-fd4c-4f92-9936-a2497f3396f6"/>
    <xsd:import namespace="5d8f0207-1964-4a5e-9049-2927796093eb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bed8fe0-fd4c-4f92-9936-a2497f3396f6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SearchPeopleOnly="false" ma:SharePointGroup="0" ma:internalName="SharedWithUsers" ma:readOnly="true" ma:showField="ImnNam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d8f0207-1964-4a5e-9049-2927796093e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3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ObjectDetectorVersions" ma:index="1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4" ma:displayName="Content Type"/>
        <xsd:element ref="dc:title" minOccurs="0" maxOccurs="1" ma:index="3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0872B71-D755-4F37-A46B-CBCA3B1E71CC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A7646F6D-09DE-4520-A6FC-F9F020D8119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123D8BA-BF71-40AF-A59F-298BE299AD6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bed8fe0-fd4c-4f92-9936-a2497f3396f6"/>
    <ds:schemaRef ds:uri="5d8f0207-1964-4a5e-9049-2927796093e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waterloo_powerpoint_template_16-9_widescreen</Template>
  <TotalTime>8131</TotalTime>
  <Words>1054</Words>
  <Application>Microsoft Office PowerPoint</Application>
  <PresentationFormat>Widescreen</PresentationFormat>
  <Paragraphs>165</Paragraphs>
  <Slides>27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5" baseType="lpstr">
      <vt:lpstr>Arial</vt:lpstr>
      <vt:lpstr>Barlow Condensed</vt:lpstr>
      <vt:lpstr>Calibri</vt:lpstr>
      <vt:lpstr>Cambria Math</vt:lpstr>
      <vt:lpstr>Georgia</vt:lpstr>
      <vt:lpstr>Verdana</vt:lpstr>
      <vt:lpstr>Wingdings</vt:lpstr>
      <vt:lpstr>UofWaterloo_WhiteBkgrd</vt:lpstr>
      <vt:lpstr>Precomputed Harpsichord Synthesis using a Physically-Inspired Signal Processing Framework after Valimaki et al. [2004]</vt:lpstr>
      <vt:lpstr>Background</vt:lpstr>
      <vt:lpstr>Background</vt:lpstr>
      <vt:lpstr>Motivation</vt:lpstr>
      <vt:lpstr>Background – Plucked String Synthesis</vt:lpstr>
      <vt:lpstr>Karplus-Strong Algorithm</vt:lpstr>
      <vt:lpstr>Karplus-Strong Algorithm</vt:lpstr>
      <vt:lpstr>Karplus-Strong Algorithm</vt:lpstr>
      <vt:lpstr>Karplus-Strong Algorithm</vt:lpstr>
      <vt:lpstr>Valimaki et al. - Overview</vt:lpstr>
      <vt:lpstr>Schematic of Harpsichord Model</vt:lpstr>
      <vt:lpstr>Excitation Signal</vt:lpstr>
      <vt:lpstr>String Filter</vt:lpstr>
      <vt:lpstr>String Filter – Block Diagram</vt:lpstr>
      <vt:lpstr>String Filter – Signal Processing Derivations</vt:lpstr>
      <vt:lpstr>String Filter – Signal Processing Derivations</vt:lpstr>
      <vt:lpstr>String Filter – Signal Processing Derivations</vt:lpstr>
      <vt:lpstr>Effect of Loss Filter</vt:lpstr>
      <vt:lpstr>Effect of Loss Filter</vt:lpstr>
      <vt:lpstr>String Filter – Signal Processing Derivations</vt:lpstr>
      <vt:lpstr>Soundbox Reverb</vt:lpstr>
      <vt:lpstr>Key Release</vt:lpstr>
      <vt:lpstr>Our Implementation</vt:lpstr>
      <vt:lpstr>Our Implementation – String Model Results</vt:lpstr>
      <vt:lpstr>Polyphone – Sample Preparation</vt:lpstr>
      <vt:lpstr>Polyphone – Soundfont Editing</vt:lpstr>
      <vt:lpstr>Demonstration &amp; Q&amp;A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Harpsichord Synthesis (after Valimaki et al. 2004)</dc:title>
  <dc:creator>Zane Z Wang</dc:creator>
  <cp:lastModifiedBy>Zane Zhang Wang</cp:lastModifiedBy>
  <cp:revision>54</cp:revision>
  <dcterms:created xsi:type="dcterms:W3CDTF">2024-02-04T07:18:16Z</dcterms:created>
  <dcterms:modified xsi:type="dcterms:W3CDTF">2024-11-15T02:42:07Z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0x0101009535D3CEC2F76A4CA1EC3507E2D03D36</vt:lpwstr>
  </property>
</Properties>
</file>